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65" r:id="rId3"/>
  </p:sldMasterIdLst>
  <p:notesMasterIdLst>
    <p:notesMasterId r:id="rId15"/>
  </p:notesMasterIdLst>
  <p:sldIdLst>
    <p:sldId id="272" r:id="rId4"/>
    <p:sldId id="371" r:id="rId5"/>
    <p:sldId id="373" r:id="rId6"/>
    <p:sldId id="366" r:id="rId7"/>
    <p:sldId id="374" r:id="rId8"/>
    <p:sldId id="367" r:id="rId9"/>
    <p:sldId id="368" r:id="rId10"/>
    <p:sldId id="375" r:id="rId11"/>
    <p:sldId id="363" r:id="rId12"/>
    <p:sldId id="379" r:id="rId13"/>
    <p:sldId id="37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rry Rossitto" initials="TR" lastIdx="12" clrIdx="0">
    <p:extLst>
      <p:ext uri="{19B8F6BF-5375-455C-9EA6-DF929625EA0E}">
        <p15:presenceInfo xmlns:p15="http://schemas.microsoft.com/office/powerpoint/2012/main" userId="3ba3b23acd4ce311" providerId="Windows Live"/>
      </p:ext>
    </p:extLst>
  </p:cmAuthor>
  <p:cmAuthor id="2" name="Loren Hickey-JHG" initials="LH" lastIdx="13" clrIdx="1">
    <p:extLst>
      <p:ext uri="{19B8F6BF-5375-455C-9EA6-DF929625EA0E}">
        <p15:presenceInfo xmlns:p15="http://schemas.microsoft.com/office/powerpoint/2012/main" userId="S::lhickey1@jhg.com.au::35822b71-ef56-4695-bb6a-387d94a7259e" providerId="AD"/>
      </p:ext>
    </p:extLst>
  </p:cmAuthor>
  <p:cmAuthor id="3" name="Frew, Jon" initials="FJ" lastIdx="10" clrIdx="2">
    <p:extLst>
      <p:ext uri="{19B8F6BF-5375-455C-9EA6-DF929625EA0E}">
        <p15:presenceInfo xmlns:p15="http://schemas.microsoft.com/office/powerpoint/2012/main" userId="S::jfrew@kpmg.com.au::954521ac-2653-49c4-86b1-9246882d78f8" providerId="AD"/>
      </p:ext>
    </p:extLst>
  </p:cmAuthor>
  <p:cmAuthor id="4" name="Priscilla Radice" initials="PR" lastIdx="20" clrIdx="3">
    <p:extLst>
      <p:ext uri="{19B8F6BF-5375-455C-9EA6-DF929625EA0E}">
        <p15:presenceInfo xmlns:p15="http://schemas.microsoft.com/office/powerpoint/2012/main" userId="da7fd0d8979e065b" providerId="Windows Live"/>
      </p:ext>
    </p:extLst>
  </p:cmAuthor>
  <p:cmAuthor id="5" name="Loren Hickey" initials=" LH-JHG" lastIdx="9" clrIdx="4">
    <p:extLst>
      <p:ext uri="{19B8F6BF-5375-455C-9EA6-DF929625EA0E}">
        <p15:presenceInfo xmlns:p15="http://schemas.microsoft.com/office/powerpoint/2012/main" userId="Loren Hick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3078"/>
    <a:srgbClr val="246FA7"/>
    <a:srgbClr val="432D73"/>
    <a:srgbClr val="28ABE2"/>
    <a:srgbClr val="2BABE0"/>
    <a:srgbClr val="3842A2"/>
    <a:srgbClr val="16465C"/>
    <a:srgbClr val="37419F"/>
    <a:srgbClr val="D4EEF9"/>
    <a:srgbClr val="13A8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1FB6D9-2C00-4D1F-8C86-86166497FA4A}" v="88" dt="2022-03-01T09:33:23.214"/>
    <p1510:client id="{A712BD54-7557-4E95-9AAE-85C70AA0D24F}" v="2" dt="2022-03-01T23:59:14.1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81"/>
    <p:restoredTop sz="94809" autoAdjust="0"/>
  </p:normalViewPr>
  <p:slideViewPr>
    <p:cSldViewPr snapToGrid="0" snapToObjects="1">
      <p:cViewPr varScale="1">
        <p:scale>
          <a:sx n="59" d="100"/>
          <a:sy n="59" d="100"/>
        </p:scale>
        <p:origin x="996" y="52"/>
      </p:cViewPr>
      <p:guideLst/>
    </p:cSldViewPr>
  </p:slideViewPr>
  <p:notesTextViewPr>
    <p:cViewPr>
      <p:scale>
        <a:sx n="1" d="1"/>
        <a:sy n="1" d="1"/>
      </p:scale>
      <p:origin x="0" y="0"/>
    </p:cViewPr>
  </p:notesTextViewPr>
  <p:sorterViewPr>
    <p:cViewPr>
      <p:scale>
        <a:sx n="100" d="100"/>
        <a:sy n="100" d="100"/>
      </p:scale>
      <p:origin x="0" y="-19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B67494-7E3A-B146-81C9-72D93E9EA77A}" type="datetimeFigureOut">
              <a:rPr lang="en-US" smtClean="0"/>
              <a:t>3/14/2022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CCA034-393F-9C46-9007-8AC1E20C7A0A}" type="slidenum">
              <a:rPr lang="en-US" smtClean="0"/>
              <a:t>‹#›</a:t>
            </a:fld>
            <a:endParaRPr lang="en-US" dirty="0"/>
          </a:p>
        </p:txBody>
      </p:sp>
    </p:spTree>
    <p:extLst>
      <p:ext uri="{BB962C8B-B14F-4D97-AF65-F5344CB8AC3E}">
        <p14:creationId xmlns:p14="http://schemas.microsoft.com/office/powerpoint/2010/main" val="430874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DCCA034-393F-9C46-9007-8AC1E20C7A0A}" type="slidenum">
              <a:rPr lang="en-US" smtClean="0"/>
              <a:t>2</a:t>
            </a:fld>
            <a:endParaRPr lang="en-US" dirty="0"/>
          </a:p>
        </p:txBody>
      </p:sp>
    </p:spTree>
    <p:extLst>
      <p:ext uri="{BB962C8B-B14F-4D97-AF65-F5344CB8AC3E}">
        <p14:creationId xmlns:p14="http://schemas.microsoft.com/office/powerpoint/2010/main" val="3607689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Strategy session outcomes – two focus areas don’t be deceived a lot in this </a:t>
            </a:r>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CCA034-393F-9C46-9007-8AC1E20C7A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8698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Ecosystem interconnected </a:t>
            </a:r>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CCA034-393F-9C46-9007-8AC1E20C7A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4740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1450" y="311150"/>
            <a:ext cx="3313113" cy="1863725"/>
          </a:xfrm>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27E1E-CD44-4CE8-9820-29EB6A0350E7}"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E6E403-D265-41D8-ABAD-E922D5744598}"/>
              </a:ext>
            </a:extLst>
          </p:cNvPr>
          <p:cNvSpPr txBox="1"/>
          <p:nvPr/>
        </p:nvSpPr>
        <p:spPr>
          <a:xfrm>
            <a:off x="925417" y="2508476"/>
            <a:ext cx="5310130"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Our own growth and maturity journey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Pay to play more you engage the more you benefit reciprocal value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This is here it all happens and value for industry and your businesses is created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Notes Placeholder 2">
            <a:extLst>
              <a:ext uri="{FF2B5EF4-FFF2-40B4-BE49-F238E27FC236}">
                <a16:creationId xmlns:a16="http://schemas.microsoft.com/office/drawing/2014/main" id="{BC291AA1-3D2A-4E9C-A763-13E0888D7E9B}"/>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437787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1450" y="311150"/>
            <a:ext cx="3313113" cy="1863725"/>
          </a:xfrm>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27E1E-CD44-4CE8-9820-29EB6A0350E7}"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EE6E403-D265-41D8-ABAD-E922D5744598}"/>
              </a:ext>
            </a:extLst>
          </p:cNvPr>
          <p:cNvSpPr txBox="1"/>
          <p:nvPr/>
        </p:nvSpPr>
        <p:spPr>
          <a:xfrm>
            <a:off x="925417" y="2508476"/>
            <a:ext cx="5310130"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Our own growth and maturity journey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Pay to play more you engage the more you benefit reciprocal value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This is here it all happens and value for industry and your businesses is created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17578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DCCA034-393F-9C46-9007-8AC1E20C7A0A}" type="slidenum">
              <a:rPr lang="en-US" smtClean="0"/>
              <a:t>10</a:t>
            </a:fld>
            <a:endParaRPr lang="en-US" dirty="0"/>
          </a:p>
        </p:txBody>
      </p:sp>
    </p:spTree>
    <p:extLst>
      <p:ext uri="{BB962C8B-B14F-4D97-AF65-F5344CB8AC3E}">
        <p14:creationId xmlns:p14="http://schemas.microsoft.com/office/powerpoint/2010/main" val="23139475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Divider 1">
    <p:spTree>
      <p:nvGrpSpPr>
        <p:cNvPr id="1" name=""/>
        <p:cNvGrpSpPr/>
        <p:nvPr/>
      </p:nvGrpSpPr>
      <p:grpSpPr>
        <a:xfrm>
          <a:off x="0" y="0"/>
          <a:ext cx="0" cy="0"/>
          <a:chOff x="0" y="0"/>
          <a:chExt cx="0" cy="0"/>
        </a:xfrm>
      </p:grpSpPr>
      <p:pic>
        <p:nvPicPr>
          <p:cNvPr id="8" name="Picture 7" descr="A picture containing person, holding, white, woman&#10;&#10;Description automatically generated">
            <a:extLst>
              <a:ext uri="{FF2B5EF4-FFF2-40B4-BE49-F238E27FC236}">
                <a16:creationId xmlns:a16="http://schemas.microsoft.com/office/drawing/2014/main" id="{C943BD4C-1622-6E40-A599-6A479CB8E7DE}"/>
              </a:ext>
            </a:extLst>
          </p:cNvPr>
          <p:cNvPicPr>
            <a:picLocks noChangeAspect="1"/>
          </p:cNvPicPr>
          <p:nvPr userDrawn="1"/>
        </p:nvPicPr>
        <p:blipFill rotWithShape="1">
          <a:blip r:embed="rId2"/>
          <a:srcRect l="50000" t="8541" b="8541"/>
          <a:stretch/>
        </p:blipFill>
        <p:spPr>
          <a:xfrm>
            <a:off x="-1" y="-1"/>
            <a:ext cx="4135437" cy="6858001"/>
          </a:xfrm>
          <a:prstGeom prst="rect">
            <a:avLst/>
          </a:prstGeom>
        </p:spPr>
      </p:pic>
      <p:sp>
        <p:nvSpPr>
          <p:cNvPr id="3" name="Text Placeholder 2">
            <a:extLst>
              <a:ext uri="{FF2B5EF4-FFF2-40B4-BE49-F238E27FC236}">
                <a16:creationId xmlns:a16="http://schemas.microsoft.com/office/drawing/2014/main" id="{B6914272-6D17-F344-B5A9-5D60BDA02A6C}"/>
              </a:ext>
            </a:extLst>
          </p:cNvPr>
          <p:cNvSpPr>
            <a:spLocks noGrp="1"/>
          </p:cNvSpPr>
          <p:nvPr>
            <p:ph type="body" idx="1"/>
          </p:nvPr>
        </p:nvSpPr>
        <p:spPr>
          <a:xfrm>
            <a:off x="4703071" y="4032250"/>
            <a:ext cx="6030016"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a:extLst>
              <a:ext uri="{FF2B5EF4-FFF2-40B4-BE49-F238E27FC236}">
                <a16:creationId xmlns:a16="http://schemas.microsoft.com/office/drawing/2014/main" id="{57F47A8F-72A3-1446-830A-1CC7C84ADCFB}"/>
              </a:ext>
            </a:extLst>
          </p:cNvPr>
          <p:cNvSpPr>
            <a:spLocks noGrp="1"/>
          </p:cNvSpPr>
          <p:nvPr>
            <p:ph type="title"/>
          </p:nvPr>
        </p:nvSpPr>
        <p:spPr>
          <a:xfrm>
            <a:off x="4703071" y="1152525"/>
            <a:ext cx="5869679" cy="2852737"/>
          </a:xfrm>
        </p:spPr>
        <p:txBody>
          <a:bodyPr anchor="b"/>
          <a:lstStyle>
            <a:lvl1pPr>
              <a:defRPr sz="6000"/>
            </a:lvl1pPr>
          </a:lstStyle>
          <a:p>
            <a:r>
              <a:rPr lang="en-US"/>
              <a:t>Click to edit Master title style</a:t>
            </a:r>
          </a:p>
        </p:txBody>
      </p:sp>
    </p:spTree>
    <p:extLst>
      <p:ext uri="{BB962C8B-B14F-4D97-AF65-F5344CB8AC3E}">
        <p14:creationId xmlns:p14="http://schemas.microsoft.com/office/powerpoint/2010/main" val="280426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nel Discuss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D0AF901-11F7-E74D-9E97-022BEAB02948}"/>
              </a:ext>
            </a:extLst>
          </p:cNvPr>
          <p:cNvSpPr/>
          <p:nvPr userDrawn="1"/>
        </p:nvSpPr>
        <p:spPr>
          <a:xfrm>
            <a:off x="0" y="1825625"/>
            <a:ext cx="12192000" cy="50323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487AF27-AE03-6843-BC57-5E9ABB10F57A}"/>
              </a:ext>
            </a:extLst>
          </p:cNvPr>
          <p:cNvSpPr>
            <a:spLocks noGrp="1"/>
          </p:cNvSpPr>
          <p:nvPr>
            <p:ph type="title" hasCustomPrompt="1"/>
          </p:nvPr>
        </p:nvSpPr>
        <p:spPr/>
        <p:txBody>
          <a:bodyPr/>
          <a:lstStyle>
            <a:lvl1pPr>
              <a:defRPr b="1"/>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38B365B2-4BCA-7543-9C55-00E6FFBAF975}"/>
              </a:ext>
            </a:extLst>
          </p:cNvPr>
          <p:cNvSpPr>
            <a:spLocks noGrp="1"/>
          </p:cNvSpPr>
          <p:nvPr>
            <p:ph sz="half" idx="1"/>
          </p:nvPr>
        </p:nvSpPr>
        <p:spPr>
          <a:xfrm>
            <a:off x="838200" y="4448175"/>
            <a:ext cx="3365500" cy="1386014"/>
          </a:xfrm>
        </p:spPr>
        <p:txBody>
          <a:bodyPr/>
          <a:lstStyle>
            <a:lvl1pPr marL="0" indent="0">
              <a:buNone/>
              <a:defRPr>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pic>
        <p:nvPicPr>
          <p:cNvPr id="11" name="Picture 10">
            <a:extLst>
              <a:ext uri="{FF2B5EF4-FFF2-40B4-BE49-F238E27FC236}">
                <a16:creationId xmlns:a16="http://schemas.microsoft.com/office/drawing/2014/main" id="{DE4A1928-9A17-C94D-B638-1B15767E1DE5}"/>
              </a:ext>
            </a:extLst>
          </p:cNvPr>
          <p:cNvPicPr>
            <a:picLocks noChangeAspect="1"/>
          </p:cNvPicPr>
          <p:nvPr userDrawn="1"/>
        </p:nvPicPr>
        <p:blipFill>
          <a:blip r:embed="rId2"/>
          <a:stretch>
            <a:fillRect/>
          </a:stretch>
        </p:blipFill>
        <p:spPr>
          <a:xfrm>
            <a:off x="9055100" y="5834189"/>
            <a:ext cx="2641600" cy="574548"/>
          </a:xfrm>
          <a:prstGeom prst="rect">
            <a:avLst/>
          </a:prstGeom>
        </p:spPr>
      </p:pic>
      <p:sp>
        <p:nvSpPr>
          <p:cNvPr id="12" name="Content Placeholder 2">
            <a:extLst>
              <a:ext uri="{FF2B5EF4-FFF2-40B4-BE49-F238E27FC236}">
                <a16:creationId xmlns:a16="http://schemas.microsoft.com/office/drawing/2014/main" id="{90825AF8-4684-9044-B1FB-8AF505835C35}"/>
              </a:ext>
            </a:extLst>
          </p:cNvPr>
          <p:cNvSpPr>
            <a:spLocks noGrp="1"/>
          </p:cNvSpPr>
          <p:nvPr>
            <p:ph sz="half" idx="10"/>
          </p:nvPr>
        </p:nvSpPr>
        <p:spPr>
          <a:xfrm>
            <a:off x="838200" y="2114550"/>
            <a:ext cx="3365500" cy="2044700"/>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cxnSp>
        <p:nvCxnSpPr>
          <p:cNvPr id="14" name="Straight Connector 13">
            <a:extLst>
              <a:ext uri="{FF2B5EF4-FFF2-40B4-BE49-F238E27FC236}">
                <a16:creationId xmlns:a16="http://schemas.microsoft.com/office/drawing/2014/main" id="{F96470CE-2C7F-8F41-A962-10BAC8A4EB46}"/>
              </a:ext>
            </a:extLst>
          </p:cNvPr>
          <p:cNvCxnSpPr/>
          <p:nvPr userDrawn="1"/>
        </p:nvCxnSpPr>
        <p:spPr>
          <a:xfrm>
            <a:off x="838200" y="4343400"/>
            <a:ext cx="33655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F95FBAD2-8C63-C243-B7C4-81C821750B51}"/>
              </a:ext>
            </a:extLst>
          </p:cNvPr>
          <p:cNvSpPr>
            <a:spLocks noGrp="1"/>
          </p:cNvSpPr>
          <p:nvPr>
            <p:ph sz="half" idx="11"/>
          </p:nvPr>
        </p:nvSpPr>
        <p:spPr>
          <a:xfrm>
            <a:off x="4559300" y="4448175"/>
            <a:ext cx="3365500" cy="1386014"/>
          </a:xfrm>
        </p:spPr>
        <p:txBody>
          <a:bodyPr/>
          <a:lstStyle>
            <a:lvl1pPr marL="0" indent="0">
              <a:buNone/>
              <a:defRPr>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18" name="Content Placeholder 2">
            <a:extLst>
              <a:ext uri="{FF2B5EF4-FFF2-40B4-BE49-F238E27FC236}">
                <a16:creationId xmlns:a16="http://schemas.microsoft.com/office/drawing/2014/main" id="{E18655B0-E0B9-7B4E-B7CD-AE977959D23F}"/>
              </a:ext>
            </a:extLst>
          </p:cNvPr>
          <p:cNvSpPr>
            <a:spLocks noGrp="1"/>
          </p:cNvSpPr>
          <p:nvPr>
            <p:ph sz="half" idx="12"/>
          </p:nvPr>
        </p:nvSpPr>
        <p:spPr>
          <a:xfrm>
            <a:off x="4559300" y="2114550"/>
            <a:ext cx="3365500" cy="2044700"/>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cxnSp>
        <p:nvCxnSpPr>
          <p:cNvPr id="19" name="Straight Connector 18">
            <a:extLst>
              <a:ext uri="{FF2B5EF4-FFF2-40B4-BE49-F238E27FC236}">
                <a16:creationId xmlns:a16="http://schemas.microsoft.com/office/drawing/2014/main" id="{46A55DFF-024D-2B44-AAA8-24151A7CD272}"/>
              </a:ext>
            </a:extLst>
          </p:cNvPr>
          <p:cNvCxnSpPr/>
          <p:nvPr userDrawn="1"/>
        </p:nvCxnSpPr>
        <p:spPr>
          <a:xfrm>
            <a:off x="4559300" y="4343400"/>
            <a:ext cx="33655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525C4862-45F2-3642-AFCF-A056FD955D06}"/>
              </a:ext>
            </a:extLst>
          </p:cNvPr>
          <p:cNvSpPr>
            <a:spLocks noGrp="1"/>
          </p:cNvSpPr>
          <p:nvPr>
            <p:ph sz="half" idx="13"/>
          </p:nvPr>
        </p:nvSpPr>
        <p:spPr>
          <a:xfrm>
            <a:off x="8318500" y="4448175"/>
            <a:ext cx="3365500" cy="1386014"/>
          </a:xfrm>
        </p:spPr>
        <p:txBody>
          <a:bodyPr/>
          <a:lstStyle>
            <a:lvl1pPr marL="0" indent="0">
              <a:buNone/>
              <a:defRPr>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21" name="Content Placeholder 2">
            <a:extLst>
              <a:ext uri="{FF2B5EF4-FFF2-40B4-BE49-F238E27FC236}">
                <a16:creationId xmlns:a16="http://schemas.microsoft.com/office/drawing/2014/main" id="{061BA6E8-7675-1747-9F6B-B27A6864DAD0}"/>
              </a:ext>
            </a:extLst>
          </p:cNvPr>
          <p:cNvSpPr>
            <a:spLocks noGrp="1"/>
          </p:cNvSpPr>
          <p:nvPr>
            <p:ph sz="half" idx="14"/>
          </p:nvPr>
        </p:nvSpPr>
        <p:spPr>
          <a:xfrm>
            <a:off x="8318500" y="2114550"/>
            <a:ext cx="3365500" cy="2044700"/>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cxnSp>
        <p:nvCxnSpPr>
          <p:cNvPr id="22" name="Straight Connector 21">
            <a:extLst>
              <a:ext uri="{FF2B5EF4-FFF2-40B4-BE49-F238E27FC236}">
                <a16:creationId xmlns:a16="http://schemas.microsoft.com/office/drawing/2014/main" id="{18C6DA71-CF5A-0F4A-BE18-603EC5AFE10A}"/>
              </a:ext>
            </a:extLst>
          </p:cNvPr>
          <p:cNvCxnSpPr/>
          <p:nvPr userDrawn="1"/>
        </p:nvCxnSpPr>
        <p:spPr>
          <a:xfrm>
            <a:off x="8318500" y="4343400"/>
            <a:ext cx="33655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4033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pcoming Eve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D0AF901-11F7-E74D-9E97-022BEAB02948}"/>
              </a:ext>
            </a:extLst>
          </p:cNvPr>
          <p:cNvSpPr/>
          <p:nvPr userDrawn="1"/>
        </p:nvSpPr>
        <p:spPr>
          <a:xfrm>
            <a:off x="0" y="1825625"/>
            <a:ext cx="12192000" cy="5032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487AF27-AE03-6843-BC57-5E9ABB10F57A}"/>
              </a:ext>
            </a:extLst>
          </p:cNvPr>
          <p:cNvSpPr>
            <a:spLocks noGrp="1"/>
          </p:cNvSpPr>
          <p:nvPr>
            <p:ph type="title" hasCustomPrompt="1"/>
          </p:nvPr>
        </p:nvSpPr>
        <p:spPr/>
        <p:txBody>
          <a:bodyPr/>
          <a:lstStyle>
            <a:lvl1pPr>
              <a:defRPr b="1">
                <a:solidFill>
                  <a:schemeClr val="tx2"/>
                </a:solidFill>
              </a:defRPr>
            </a:lvl1pPr>
          </a:lstStyle>
          <a:p>
            <a:r>
              <a:rPr lang="en-GB" dirty="0"/>
              <a:t>CLICK TO EDIT MASTER TITLE STYLE</a:t>
            </a:r>
            <a:endParaRPr lang="en-US" dirty="0"/>
          </a:p>
        </p:txBody>
      </p:sp>
      <p:pic>
        <p:nvPicPr>
          <p:cNvPr id="11" name="Picture 10">
            <a:extLst>
              <a:ext uri="{FF2B5EF4-FFF2-40B4-BE49-F238E27FC236}">
                <a16:creationId xmlns:a16="http://schemas.microsoft.com/office/drawing/2014/main" id="{DE4A1928-9A17-C94D-B638-1B15767E1DE5}"/>
              </a:ext>
            </a:extLst>
          </p:cNvPr>
          <p:cNvPicPr>
            <a:picLocks noChangeAspect="1"/>
          </p:cNvPicPr>
          <p:nvPr userDrawn="1"/>
        </p:nvPicPr>
        <p:blipFill>
          <a:blip r:embed="rId2"/>
          <a:stretch>
            <a:fillRect/>
          </a:stretch>
        </p:blipFill>
        <p:spPr>
          <a:xfrm>
            <a:off x="9055100" y="5834189"/>
            <a:ext cx="2641600" cy="574548"/>
          </a:xfrm>
          <a:prstGeom prst="rect">
            <a:avLst/>
          </a:prstGeom>
        </p:spPr>
      </p:pic>
      <p:sp>
        <p:nvSpPr>
          <p:cNvPr id="12" name="Content Placeholder 2">
            <a:extLst>
              <a:ext uri="{FF2B5EF4-FFF2-40B4-BE49-F238E27FC236}">
                <a16:creationId xmlns:a16="http://schemas.microsoft.com/office/drawing/2014/main" id="{90825AF8-4684-9044-B1FB-8AF505835C35}"/>
              </a:ext>
            </a:extLst>
          </p:cNvPr>
          <p:cNvSpPr>
            <a:spLocks noGrp="1"/>
          </p:cNvSpPr>
          <p:nvPr>
            <p:ph sz="half" idx="10"/>
          </p:nvPr>
        </p:nvSpPr>
        <p:spPr>
          <a:xfrm>
            <a:off x="838200" y="2114550"/>
            <a:ext cx="3365500" cy="2044700"/>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cxnSp>
        <p:nvCxnSpPr>
          <p:cNvPr id="14" name="Straight Connector 13">
            <a:extLst>
              <a:ext uri="{FF2B5EF4-FFF2-40B4-BE49-F238E27FC236}">
                <a16:creationId xmlns:a16="http://schemas.microsoft.com/office/drawing/2014/main" id="{F96470CE-2C7F-8F41-A962-10BAC8A4EB46}"/>
              </a:ext>
            </a:extLst>
          </p:cNvPr>
          <p:cNvCxnSpPr/>
          <p:nvPr userDrawn="1"/>
        </p:nvCxnSpPr>
        <p:spPr>
          <a:xfrm>
            <a:off x="838200" y="5715000"/>
            <a:ext cx="33655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E18655B0-E0B9-7B4E-B7CD-AE977959D23F}"/>
              </a:ext>
            </a:extLst>
          </p:cNvPr>
          <p:cNvSpPr>
            <a:spLocks noGrp="1"/>
          </p:cNvSpPr>
          <p:nvPr>
            <p:ph sz="half" idx="12"/>
          </p:nvPr>
        </p:nvSpPr>
        <p:spPr>
          <a:xfrm>
            <a:off x="4559300" y="2114550"/>
            <a:ext cx="3365500" cy="2044700"/>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cxnSp>
        <p:nvCxnSpPr>
          <p:cNvPr id="19" name="Straight Connector 18">
            <a:extLst>
              <a:ext uri="{FF2B5EF4-FFF2-40B4-BE49-F238E27FC236}">
                <a16:creationId xmlns:a16="http://schemas.microsoft.com/office/drawing/2014/main" id="{46A55DFF-024D-2B44-AAA8-24151A7CD272}"/>
              </a:ext>
            </a:extLst>
          </p:cNvPr>
          <p:cNvCxnSpPr/>
          <p:nvPr userDrawn="1"/>
        </p:nvCxnSpPr>
        <p:spPr>
          <a:xfrm>
            <a:off x="4559300" y="5715000"/>
            <a:ext cx="33655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525C4862-45F2-3642-AFCF-A056FD955D06}"/>
              </a:ext>
            </a:extLst>
          </p:cNvPr>
          <p:cNvSpPr>
            <a:spLocks noGrp="1"/>
          </p:cNvSpPr>
          <p:nvPr>
            <p:ph sz="half" idx="13"/>
          </p:nvPr>
        </p:nvSpPr>
        <p:spPr>
          <a:xfrm>
            <a:off x="8318500" y="4900685"/>
            <a:ext cx="3365500" cy="798566"/>
          </a:xfrm>
        </p:spPr>
        <p:txBody>
          <a:bodyPr>
            <a:normAutofit/>
          </a:bodyPr>
          <a:lstStyle>
            <a:lvl1pPr marL="0" indent="0">
              <a:buNone/>
              <a:defRPr sz="24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Content Placeholder 2">
            <a:extLst>
              <a:ext uri="{FF2B5EF4-FFF2-40B4-BE49-F238E27FC236}">
                <a16:creationId xmlns:a16="http://schemas.microsoft.com/office/drawing/2014/main" id="{061BA6E8-7675-1747-9F6B-B27A6864DAD0}"/>
              </a:ext>
            </a:extLst>
          </p:cNvPr>
          <p:cNvSpPr>
            <a:spLocks noGrp="1"/>
          </p:cNvSpPr>
          <p:nvPr>
            <p:ph sz="half" idx="14"/>
          </p:nvPr>
        </p:nvSpPr>
        <p:spPr>
          <a:xfrm>
            <a:off x="8318500" y="2114550"/>
            <a:ext cx="3365500" cy="2044700"/>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cxnSp>
        <p:nvCxnSpPr>
          <p:cNvPr id="22" name="Straight Connector 21">
            <a:extLst>
              <a:ext uri="{FF2B5EF4-FFF2-40B4-BE49-F238E27FC236}">
                <a16:creationId xmlns:a16="http://schemas.microsoft.com/office/drawing/2014/main" id="{18C6DA71-CF5A-0F4A-BE18-603EC5AFE10A}"/>
              </a:ext>
            </a:extLst>
          </p:cNvPr>
          <p:cNvCxnSpPr/>
          <p:nvPr userDrawn="1"/>
        </p:nvCxnSpPr>
        <p:spPr>
          <a:xfrm>
            <a:off x="8318500" y="5715000"/>
            <a:ext cx="33655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8023156A-C615-0442-861E-06405BE9C37C}"/>
              </a:ext>
            </a:extLst>
          </p:cNvPr>
          <p:cNvSpPr>
            <a:spLocks noGrp="1"/>
          </p:cNvSpPr>
          <p:nvPr>
            <p:ph sz="half" idx="15" hasCustomPrompt="1"/>
          </p:nvPr>
        </p:nvSpPr>
        <p:spPr>
          <a:xfrm>
            <a:off x="8318500" y="4243460"/>
            <a:ext cx="3365500" cy="595307"/>
          </a:xfrm>
        </p:spPr>
        <p:txBody>
          <a:bodyPr>
            <a:normAutofit/>
          </a:bodyPr>
          <a:lstStyle>
            <a:lvl1pPr marL="0" indent="0">
              <a:buNone/>
              <a:defRPr sz="24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a:t>
            </a:r>
          </a:p>
        </p:txBody>
      </p:sp>
      <p:sp>
        <p:nvSpPr>
          <p:cNvPr id="23" name="Content Placeholder 2">
            <a:extLst>
              <a:ext uri="{FF2B5EF4-FFF2-40B4-BE49-F238E27FC236}">
                <a16:creationId xmlns:a16="http://schemas.microsoft.com/office/drawing/2014/main" id="{5F8BE8B8-6B63-554B-A593-42929368DC2E}"/>
              </a:ext>
            </a:extLst>
          </p:cNvPr>
          <p:cNvSpPr>
            <a:spLocks noGrp="1"/>
          </p:cNvSpPr>
          <p:nvPr>
            <p:ph sz="half" idx="16"/>
          </p:nvPr>
        </p:nvSpPr>
        <p:spPr>
          <a:xfrm>
            <a:off x="4575176" y="4900685"/>
            <a:ext cx="3365500" cy="798566"/>
          </a:xfrm>
        </p:spPr>
        <p:txBody>
          <a:bodyPr>
            <a:normAutofit/>
          </a:bodyPr>
          <a:lstStyle>
            <a:lvl1pPr marL="0" indent="0">
              <a:buNone/>
              <a:defRPr sz="24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4" name="Content Placeholder 2">
            <a:extLst>
              <a:ext uri="{FF2B5EF4-FFF2-40B4-BE49-F238E27FC236}">
                <a16:creationId xmlns:a16="http://schemas.microsoft.com/office/drawing/2014/main" id="{8A68DA2D-E33E-164E-9512-D19C8666DCAC}"/>
              </a:ext>
            </a:extLst>
          </p:cNvPr>
          <p:cNvSpPr>
            <a:spLocks noGrp="1"/>
          </p:cNvSpPr>
          <p:nvPr>
            <p:ph sz="half" idx="17" hasCustomPrompt="1"/>
          </p:nvPr>
        </p:nvSpPr>
        <p:spPr>
          <a:xfrm>
            <a:off x="4575176" y="4243460"/>
            <a:ext cx="3365500" cy="595307"/>
          </a:xfrm>
        </p:spPr>
        <p:txBody>
          <a:bodyPr>
            <a:normAutofit/>
          </a:bodyPr>
          <a:lstStyle>
            <a:lvl1pPr marL="0" indent="0">
              <a:buNone/>
              <a:defRPr sz="24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a:t>
            </a:r>
          </a:p>
        </p:txBody>
      </p:sp>
      <p:sp>
        <p:nvSpPr>
          <p:cNvPr id="25" name="Content Placeholder 2">
            <a:extLst>
              <a:ext uri="{FF2B5EF4-FFF2-40B4-BE49-F238E27FC236}">
                <a16:creationId xmlns:a16="http://schemas.microsoft.com/office/drawing/2014/main" id="{6019C5DE-6208-C342-971F-61C200DB2E22}"/>
              </a:ext>
            </a:extLst>
          </p:cNvPr>
          <p:cNvSpPr>
            <a:spLocks noGrp="1"/>
          </p:cNvSpPr>
          <p:nvPr>
            <p:ph sz="half" idx="18"/>
          </p:nvPr>
        </p:nvSpPr>
        <p:spPr>
          <a:xfrm>
            <a:off x="831851" y="4900685"/>
            <a:ext cx="3365500" cy="798566"/>
          </a:xfrm>
        </p:spPr>
        <p:txBody>
          <a:bodyPr>
            <a:normAutofit/>
          </a:bodyPr>
          <a:lstStyle>
            <a:lvl1pPr marL="0" indent="0">
              <a:buNone/>
              <a:defRPr sz="24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6" name="Content Placeholder 2">
            <a:extLst>
              <a:ext uri="{FF2B5EF4-FFF2-40B4-BE49-F238E27FC236}">
                <a16:creationId xmlns:a16="http://schemas.microsoft.com/office/drawing/2014/main" id="{1EDFCBED-0996-3445-B1F6-5935D1DD051A}"/>
              </a:ext>
            </a:extLst>
          </p:cNvPr>
          <p:cNvSpPr>
            <a:spLocks noGrp="1"/>
          </p:cNvSpPr>
          <p:nvPr>
            <p:ph sz="half" idx="19" hasCustomPrompt="1"/>
          </p:nvPr>
        </p:nvSpPr>
        <p:spPr>
          <a:xfrm>
            <a:off x="831851" y="4243460"/>
            <a:ext cx="3365500" cy="595307"/>
          </a:xfrm>
        </p:spPr>
        <p:txBody>
          <a:bodyPr>
            <a:normAutofit/>
          </a:bodyPr>
          <a:lstStyle>
            <a:lvl1pPr marL="0" indent="0">
              <a:buNone/>
              <a:defRPr sz="2400">
                <a:solidFill>
                  <a:schemeClr val="tx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a:t>
            </a:r>
          </a:p>
        </p:txBody>
      </p:sp>
    </p:spTree>
    <p:extLst>
      <p:ext uri="{BB962C8B-B14F-4D97-AF65-F5344CB8AC3E}">
        <p14:creationId xmlns:p14="http://schemas.microsoft.com/office/powerpoint/2010/main" val="2288386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0386D-0621-574B-97C7-E45B5C56CD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68B1B9-1384-9448-9709-28A78C6044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3025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0386D-0621-574B-97C7-E45B5C56CD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68B1B9-1384-9448-9709-28A78C6044DD}"/>
              </a:ext>
            </a:extLst>
          </p:cNvPr>
          <p:cNvSpPr>
            <a:spLocks noGrp="1"/>
          </p:cNvSpPr>
          <p:nvPr>
            <p:ph idx="1"/>
          </p:nvPr>
        </p:nvSpPr>
        <p:spPr>
          <a:xfrm>
            <a:off x="838200" y="1825625"/>
            <a:ext cx="10515600" cy="3309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close up of a logo&#10;&#10;Description automatically generated">
            <a:extLst>
              <a:ext uri="{FF2B5EF4-FFF2-40B4-BE49-F238E27FC236}">
                <a16:creationId xmlns:a16="http://schemas.microsoft.com/office/drawing/2014/main" id="{4EB8ADCC-5C59-1E49-A867-BC1DEFE858C2}"/>
              </a:ext>
            </a:extLst>
          </p:cNvPr>
          <p:cNvPicPr>
            <a:picLocks noChangeAspect="1"/>
          </p:cNvPicPr>
          <p:nvPr userDrawn="1"/>
        </p:nvPicPr>
        <p:blipFill>
          <a:blip r:embed="rId2"/>
          <a:stretch>
            <a:fillRect/>
          </a:stretch>
        </p:blipFill>
        <p:spPr>
          <a:xfrm flipH="1">
            <a:off x="0" y="4140200"/>
            <a:ext cx="12192000" cy="2717800"/>
          </a:xfrm>
          <a:prstGeom prst="rect">
            <a:avLst/>
          </a:prstGeom>
        </p:spPr>
      </p:pic>
      <p:pic>
        <p:nvPicPr>
          <p:cNvPr id="5" name="Picture 4" descr="A close up of a logo&#10;&#10;Description automatically generated">
            <a:extLst>
              <a:ext uri="{FF2B5EF4-FFF2-40B4-BE49-F238E27FC236}">
                <a16:creationId xmlns:a16="http://schemas.microsoft.com/office/drawing/2014/main" id="{A2FCF511-7E43-D04D-97B2-F830D7BA22B6}"/>
              </a:ext>
            </a:extLst>
          </p:cNvPr>
          <p:cNvPicPr>
            <a:picLocks noChangeAspect="1"/>
          </p:cNvPicPr>
          <p:nvPr userDrawn="1"/>
        </p:nvPicPr>
        <p:blipFill>
          <a:blip r:embed="rId3"/>
          <a:stretch>
            <a:fillRect/>
          </a:stretch>
        </p:blipFill>
        <p:spPr>
          <a:xfrm>
            <a:off x="8788400" y="5711825"/>
            <a:ext cx="2616200" cy="569024"/>
          </a:xfrm>
          <a:prstGeom prst="rect">
            <a:avLst/>
          </a:prstGeom>
        </p:spPr>
      </p:pic>
    </p:spTree>
    <p:extLst>
      <p:ext uri="{BB962C8B-B14F-4D97-AF65-F5344CB8AC3E}">
        <p14:creationId xmlns:p14="http://schemas.microsoft.com/office/powerpoint/2010/main" val="2531794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3">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F0659A03-95D7-AA46-9CF5-6552BBB5FCC2}"/>
              </a:ext>
            </a:extLst>
          </p:cNvPr>
          <p:cNvPicPr>
            <a:picLocks noChangeAspect="1"/>
          </p:cNvPicPr>
          <p:nvPr userDrawn="1"/>
        </p:nvPicPr>
        <p:blipFill rotWithShape="1">
          <a:blip r:embed="rId2">
            <a:alphaModFix amt="70000"/>
          </a:blip>
          <a:srcRect l="63347"/>
          <a:stretch/>
        </p:blipFill>
        <p:spPr>
          <a:xfrm>
            <a:off x="0" y="0"/>
            <a:ext cx="2471738" cy="6756400"/>
          </a:xfrm>
          <a:prstGeom prst="rect">
            <a:avLst/>
          </a:prstGeom>
        </p:spPr>
      </p:pic>
      <p:sp>
        <p:nvSpPr>
          <p:cNvPr id="2" name="Title 1">
            <a:extLst>
              <a:ext uri="{FF2B5EF4-FFF2-40B4-BE49-F238E27FC236}">
                <a16:creationId xmlns:a16="http://schemas.microsoft.com/office/drawing/2014/main" id="{DD50386D-0621-574B-97C7-E45B5C56CD2B}"/>
              </a:ext>
            </a:extLst>
          </p:cNvPr>
          <p:cNvSpPr>
            <a:spLocks noGrp="1"/>
          </p:cNvSpPr>
          <p:nvPr>
            <p:ph type="title"/>
          </p:nvPr>
        </p:nvSpPr>
        <p:spPr>
          <a:xfrm>
            <a:off x="2786063" y="365125"/>
            <a:ext cx="8567737"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68B1B9-1384-9448-9709-28A78C6044DD}"/>
              </a:ext>
            </a:extLst>
          </p:cNvPr>
          <p:cNvSpPr>
            <a:spLocks noGrp="1"/>
          </p:cNvSpPr>
          <p:nvPr>
            <p:ph idx="1"/>
          </p:nvPr>
        </p:nvSpPr>
        <p:spPr>
          <a:xfrm>
            <a:off x="2786064" y="1825625"/>
            <a:ext cx="856773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4567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7AF27-AE03-6843-BC57-5E9ABB10F5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B365B2-4BCA-7543-9C55-00E6FFBAF9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D99AC6-7078-2642-926D-7D5FE63C27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DCA7E8-ECA6-C14D-9811-460CB212435D}"/>
              </a:ext>
            </a:extLst>
          </p:cNvPr>
          <p:cNvSpPr>
            <a:spLocks noGrp="1"/>
          </p:cNvSpPr>
          <p:nvPr>
            <p:ph type="dt" sz="half" idx="10"/>
          </p:nvPr>
        </p:nvSpPr>
        <p:spPr>
          <a:xfrm>
            <a:off x="838200" y="6356350"/>
            <a:ext cx="2743200" cy="365125"/>
          </a:xfrm>
          <a:prstGeom prst="rect">
            <a:avLst/>
          </a:prstGeom>
        </p:spPr>
        <p:txBody>
          <a:bodyPr/>
          <a:lstStyle/>
          <a:p>
            <a:fld id="{E3802415-B0EC-5445-BACB-3E6D50D0CFDD}" type="datetimeFigureOut">
              <a:rPr lang="en-US" smtClean="0"/>
              <a:t>3/14/2022</a:t>
            </a:fld>
            <a:endParaRPr lang="en-US" dirty="0"/>
          </a:p>
        </p:txBody>
      </p:sp>
      <p:sp>
        <p:nvSpPr>
          <p:cNvPr id="6" name="Footer Placeholder 5">
            <a:extLst>
              <a:ext uri="{FF2B5EF4-FFF2-40B4-BE49-F238E27FC236}">
                <a16:creationId xmlns:a16="http://schemas.microsoft.com/office/drawing/2014/main" id="{3ED2CA5D-1640-3948-A15C-7E76BAC162D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659A515A-55C5-C144-B8B4-B2EF2FEAB762}"/>
              </a:ext>
            </a:extLst>
          </p:cNvPr>
          <p:cNvSpPr>
            <a:spLocks noGrp="1"/>
          </p:cNvSpPr>
          <p:nvPr>
            <p:ph type="sldNum" sz="quarter" idx="12"/>
          </p:nvPr>
        </p:nvSpPr>
        <p:spPr>
          <a:xfrm>
            <a:off x="8610600" y="6356350"/>
            <a:ext cx="2743200" cy="365125"/>
          </a:xfrm>
          <a:prstGeom prst="rect">
            <a:avLst/>
          </a:prstGeom>
        </p:spPr>
        <p:txBody>
          <a:bodyPr/>
          <a:lstStyle/>
          <a:p>
            <a:fld id="{8E9C2D98-B68D-E64B-A866-96DCD0B3E38C}" type="slidenum">
              <a:rPr lang="en-US" smtClean="0"/>
              <a:t>‹#›</a:t>
            </a:fld>
            <a:endParaRPr lang="en-US" dirty="0"/>
          </a:p>
        </p:txBody>
      </p:sp>
    </p:spTree>
    <p:extLst>
      <p:ext uri="{BB962C8B-B14F-4D97-AF65-F5344CB8AC3E}">
        <p14:creationId xmlns:p14="http://schemas.microsoft.com/office/powerpoint/2010/main" val="1648031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7AF27-AE03-6843-BC57-5E9ABB10F5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B365B2-4BCA-7543-9C55-00E6FFBAF9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D99AC6-7078-2642-926D-7D5FE63C27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DCA7E8-ECA6-C14D-9811-460CB212435D}"/>
              </a:ext>
            </a:extLst>
          </p:cNvPr>
          <p:cNvSpPr>
            <a:spLocks noGrp="1"/>
          </p:cNvSpPr>
          <p:nvPr>
            <p:ph type="dt" sz="half" idx="10"/>
          </p:nvPr>
        </p:nvSpPr>
        <p:spPr>
          <a:xfrm>
            <a:off x="838200" y="6356350"/>
            <a:ext cx="2743200" cy="365125"/>
          </a:xfrm>
          <a:prstGeom prst="rect">
            <a:avLst/>
          </a:prstGeom>
        </p:spPr>
        <p:txBody>
          <a:bodyPr/>
          <a:lstStyle/>
          <a:p>
            <a:fld id="{E3802415-B0EC-5445-BACB-3E6D50D0CFDD}" type="datetimeFigureOut">
              <a:rPr lang="en-US" smtClean="0"/>
              <a:t>3/14/2022</a:t>
            </a:fld>
            <a:endParaRPr lang="en-US" dirty="0"/>
          </a:p>
        </p:txBody>
      </p:sp>
      <p:sp>
        <p:nvSpPr>
          <p:cNvPr id="6" name="Footer Placeholder 5">
            <a:extLst>
              <a:ext uri="{FF2B5EF4-FFF2-40B4-BE49-F238E27FC236}">
                <a16:creationId xmlns:a16="http://schemas.microsoft.com/office/drawing/2014/main" id="{3ED2CA5D-1640-3948-A15C-7E76BAC162D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659A515A-55C5-C144-B8B4-B2EF2FEAB762}"/>
              </a:ext>
            </a:extLst>
          </p:cNvPr>
          <p:cNvSpPr>
            <a:spLocks noGrp="1"/>
          </p:cNvSpPr>
          <p:nvPr>
            <p:ph type="sldNum" sz="quarter" idx="12"/>
          </p:nvPr>
        </p:nvSpPr>
        <p:spPr>
          <a:xfrm>
            <a:off x="8610600" y="6356350"/>
            <a:ext cx="2743200" cy="365125"/>
          </a:xfrm>
          <a:prstGeom prst="rect">
            <a:avLst/>
          </a:prstGeom>
        </p:spPr>
        <p:txBody>
          <a:bodyPr/>
          <a:lstStyle/>
          <a:p>
            <a:fld id="{8E9C2D98-B68D-E64B-A866-96DCD0B3E38C}" type="slidenum">
              <a:rPr lang="en-US" smtClean="0"/>
              <a:t>‹#›</a:t>
            </a:fld>
            <a:endParaRPr lang="en-US" dirty="0"/>
          </a:p>
        </p:txBody>
      </p:sp>
    </p:spTree>
    <p:extLst>
      <p:ext uri="{BB962C8B-B14F-4D97-AF65-F5344CB8AC3E}">
        <p14:creationId xmlns:p14="http://schemas.microsoft.com/office/powerpoint/2010/main" val="872694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7AF27-AE03-6843-BC57-5E9ABB10F5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B365B2-4BCA-7543-9C55-00E6FFBAF975}"/>
              </a:ext>
            </a:extLst>
          </p:cNvPr>
          <p:cNvSpPr>
            <a:spLocks noGrp="1"/>
          </p:cNvSpPr>
          <p:nvPr>
            <p:ph sz="half" idx="1"/>
          </p:nvPr>
        </p:nvSpPr>
        <p:spPr>
          <a:xfrm>
            <a:off x="838200" y="1825625"/>
            <a:ext cx="5181600" cy="3003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D99AC6-7078-2642-926D-7D5FE63C27D8}"/>
              </a:ext>
            </a:extLst>
          </p:cNvPr>
          <p:cNvSpPr>
            <a:spLocks noGrp="1"/>
          </p:cNvSpPr>
          <p:nvPr>
            <p:ph sz="half" idx="2"/>
          </p:nvPr>
        </p:nvSpPr>
        <p:spPr>
          <a:xfrm>
            <a:off x="6172200" y="1825625"/>
            <a:ext cx="5181600" cy="3003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close up of a logo&#10;&#10;Description automatically generated">
            <a:extLst>
              <a:ext uri="{FF2B5EF4-FFF2-40B4-BE49-F238E27FC236}">
                <a16:creationId xmlns:a16="http://schemas.microsoft.com/office/drawing/2014/main" id="{69B14B66-CFA2-3F4C-88F4-543EA9DAD9E2}"/>
              </a:ext>
            </a:extLst>
          </p:cNvPr>
          <p:cNvPicPr>
            <a:picLocks noChangeAspect="1"/>
          </p:cNvPicPr>
          <p:nvPr userDrawn="1"/>
        </p:nvPicPr>
        <p:blipFill>
          <a:blip r:embed="rId2"/>
          <a:stretch>
            <a:fillRect/>
          </a:stretch>
        </p:blipFill>
        <p:spPr>
          <a:xfrm flipH="1">
            <a:off x="0" y="4140200"/>
            <a:ext cx="12192000" cy="2717800"/>
          </a:xfrm>
          <a:prstGeom prst="rect">
            <a:avLst/>
          </a:prstGeom>
        </p:spPr>
      </p:pic>
      <p:pic>
        <p:nvPicPr>
          <p:cNvPr id="9" name="Picture 8" descr="A close up of a logo&#10;&#10;Description automatically generated">
            <a:extLst>
              <a:ext uri="{FF2B5EF4-FFF2-40B4-BE49-F238E27FC236}">
                <a16:creationId xmlns:a16="http://schemas.microsoft.com/office/drawing/2014/main" id="{CEA946BD-BB35-644A-9603-615ED806D9DB}"/>
              </a:ext>
            </a:extLst>
          </p:cNvPr>
          <p:cNvPicPr>
            <a:picLocks noChangeAspect="1"/>
          </p:cNvPicPr>
          <p:nvPr userDrawn="1"/>
        </p:nvPicPr>
        <p:blipFill>
          <a:blip r:embed="rId3"/>
          <a:stretch>
            <a:fillRect/>
          </a:stretch>
        </p:blipFill>
        <p:spPr>
          <a:xfrm>
            <a:off x="8788400" y="5711825"/>
            <a:ext cx="2616200" cy="569024"/>
          </a:xfrm>
          <a:prstGeom prst="rect">
            <a:avLst/>
          </a:prstGeom>
        </p:spPr>
      </p:pic>
    </p:spTree>
    <p:extLst>
      <p:ext uri="{BB962C8B-B14F-4D97-AF65-F5344CB8AC3E}">
        <p14:creationId xmlns:p14="http://schemas.microsoft.com/office/powerpoint/2010/main" val="1460683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pic>
        <p:nvPicPr>
          <p:cNvPr id="10" name="Picture 9" descr="A picture containing drawing&#10;&#10;Description automatically generated">
            <a:extLst>
              <a:ext uri="{FF2B5EF4-FFF2-40B4-BE49-F238E27FC236}">
                <a16:creationId xmlns:a16="http://schemas.microsoft.com/office/drawing/2014/main" id="{AF36CA6A-7915-7248-9CD4-D191B2F33BFB}"/>
              </a:ext>
            </a:extLst>
          </p:cNvPr>
          <p:cNvPicPr>
            <a:picLocks noChangeAspect="1"/>
          </p:cNvPicPr>
          <p:nvPr userDrawn="1"/>
        </p:nvPicPr>
        <p:blipFill rotWithShape="1">
          <a:blip r:embed="rId2">
            <a:alphaModFix amt="70000"/>
          </a:blip>
          <a:srcRect l="63347"/>
          <a:stretch/>
        </p:blipFill>
        <p:spPr>
          <a:xfrm>
            <a:off x="0" y="0"/>
            <a:ext cx="2471738" cy="6756400"/>
          </a:xfrm>
          <a:prstGeom prst="rect">
            <a:avLst/>
          </a:prstGeom>
        </p:spPr>
      </p:pic>
      <p:sp>
        <p:nvSpPr>
          <p:cNvPr id="2" name="Title 1">
            <a:extLst>
              <a:ext uri="{FF2B5EF4-FFF2-40B4-BE49-F238E27FC236}">
                <a16:creationId xmlns:a16="http://schemas.microsoft.com/office/drawing/2014/main" id="{C1C933FD-257D-A24A-9D8D-22A7BC3FE123}"/>
              </a:ext>
            </a:extLst>
          </p:cNvPr>
          <p:cNvSpPr>
            <a:spLocks noGrp="1"/>
          </p:cNvSpPr>
          <p:nvPr>
            <p:ph type="title"/>
          </p:nvPr>
        </p:nvSpPr>
        <p:spPr>
          <a:xfrm>
            <a:off x="2100262" y="365125"/>
            <a:ext cx="9255125" cy="1325563"/>
          </a:xfrm>
        </p:spPr>
        <p:txBody>
          <a:bodyPr/>
          <a:lstStyle/>
          <a:p>
            <a:r>
              <a:rPr lang="en-US"/>
              <a:t>Click to edit Master title style</a:t>
            </a:r>
          </a:p>
        </p:txBody>
      </p:sp>
      <p:sp>
        <p:nvSpPr>
          <p:cNvPr id="13" name="Text Placeholder 2">
            <a:extLst>
              <a:ext uri="{FF2B5EF4-FFF2-40B4-BE49-F238E27FC236}">
                <a16:creationId xmlns:a16="http://schemas.microsoft.com/office/drawing/2014/main" id="{3BE9796B-ABCE-7146-B8D3-B4181EF9B147}"/>
              </a:ext>
            </a:extLst>
          </p:cNvPr>
          <p:cNvSpPr>
            <a:spLocks noGrp="1"/>
          </p:cNvSpPr>
          <p:nvPr>
            <p:ph type="body" idx="10"/>
          </p:nvPr>
        </p:nvSpPr>
        <p:spPr>
          <a:xfrm>
            <a:off x="6829424" y="1681163"/>
            <a:ext cx="452596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6491D524-DC29-4048-B1E0-683FBE02EBE8}"/>
              </a:ext>
            </a:extLst>
          </p:cNvPr>
          <p:cNvSpPr>
            <a:spLocks noGrp="1"/>
          </p:cNvSpPr>
          <p:nvPr>
            <p:ph sz="half" idx="11"/>
          </p:nvPr>
        </p:nvSpPr>
        <p:spPr>
          <a:xfrm>
            <a:off x="6829424" y="2505075"/>
            <a:ext cx="452596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2">
            <a:extLst>
              <a:ext uri="{FF2B5EF4-FFF2-40B4-BE49-F238E27FC236}">
                <a16:creationId xmlns:a16="http://schemas.microsoft.com/office/drawing/2014/main" id="{B87D5B89-97BB-5F40-8B48-979116F23409}"/>
              </a:ext>
            </a:extLst>
          </p:cNvPr>
          <p:cNvSpPr>
            <a:spLocks noGrp="1"/>
          </p:cNvSpPr>
          <p:nvPr>
            <p:ph type="body" idx="12"/>
          </p:nvPr>
        </p:nvSpPr>
        <p:spPr>
          <a:xfrm>
            <a:off x="2085974" y="1681163"/>
            <a:ext cx="452596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3">
            <a:extLst>
              <a:ext uri="{FF2B5EF4-FFF2-40B4-BE49-F238E27FC236}">
                <a16:creationId xmlns:a16="http://schemas.microsoft.com/office/drawing/2014/main" id="{B8E249B8-621D-0241-9911-84D83BF2250D}"/>
              </a:ext>
            </a:extLst>
          </p:cNvPr>
          <p:cNvSpPr>
            <a:spLocks noGrp="1"/>
          </p:cNvSpPr>
          <p:nvPr>
            <p:ph sz="half" idx="13"/>
          </p:nvPr>
        </p:nvSpPr>
        <p:spPr>
          <a:xfrm>
            <a:off x="2085974" y="2505075"/>
            <a:ext cx="452596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4637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0B526-E235-9C47-8B7D-658FC8FB449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18418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ivider 2">
    <p:spTree>
      <p:nvGrpSpPr>
        <p:cNvPr id="1" name=""/>
        <p:cNvGrpSpPr/>
        <p:nvPr/>
      </p:nvGrpSpPr>
      <p:grpSpPr>
        <a:xfrm>
          <a:off x="0" y="0"/>
          <a:ext cx="0" cy="0"/>
          <a:chOff x="0" y="0"/>
          <a:chExt cx="0" cy="0"/>
        </a:xfrm>
      </p:grpSpPr>
      <p:pic>
        <p:nvPicPr>
          <p:cNvPr id="5" name="Picture 4" descr="A picture containing building, table, plate, food&#10;&#10;Description automatically generated">
            <a:extLst>
              <a:ext uri="{FF2B5EF4-FFF2-40B4-BE49-F238E27FC236}">
                <a16:creationId xmlns:a16="http://schemas.microsoft.com/office/drawing/2014/main" id="{D3587F0B-5BCE-5B40-A921-CF66316B0976}"/>
              </a:ext>
            </a:extLst>
          </p:cNvPr>
          <p:cNvPicPr>
            <a:picLocks noChangeAspect="1"/>
          </p:cNvPicPr>
          <p:nvPr userDrawn="1"/>
        </p:nvPicPr>
        <p:blipFill rotWithShape="1">
          <a:blip r:embed="rId2"/>
          <a:srcRect l="50635" t="8976" b="8974"/>
          <a:stretch/>
        </p:blipFill>
        <p:spPr>
          <a:xfrm>
            <a:off x="0" y="1"/>
            <a:ext cx="4135436" cy="6858000"/>
          </a:xfrm>
          <a:prstGeom prst="rect">
            <a:avLst/>
          </a:prstGeom>
        </p:spPr>
      </p:pic>
      <p:sp>
        <p:nvSpPr>
          <p:cNvPr id="3" name="Text Placeholder 2">
            <a:extLst>
              <a:ext uri="{FF2B5EF4-FFF2-40B4-BE49-F238E27FC236}">
                <a16:creationId xmlns:a16="http://schemas.microsoft.com/office/drawing/2014/main" id="{B6914272-6D17-F344-B5A9-5D60BDA02A6C}"/>
              </a:ext>
            </a:extLst>
          </p:cNvPr>
          <p:cNvSpPr>
            <a:spLocks noGrp="1"/>
          </p:cNvSpPr>
          <p:nvPr>
            <p:ph type="body" idx="1"/>
          </p:nvPr>
        </p:nvSpPr>
        <p:spPr>
          <a:xfrm>
            <a:off x="4703071" y="4032250"/>
            <a:ext cx="6030016"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a:extLst>
              <a:ext uri="{FF2B5EF4-FFF2-40B4-BE49-F238E27FC236}">
                <a16:creationId xmlns:a16="http://schemas.microsoft.com/office/drawing/2014/main" id="{57F47A8F-72A3-1446-830A-1CC7C84ADCFB}"/>
              </a:ext>
            </a:extLst>
          </p:cNvPr>
          <p:cNvSpPr>
            <a:spLocks noGrp="1"/>
          </p:cNvSpPr>
          <p:nvPr>
            <p:ph type="title"/>
          </p:nvPr>
        </p:nvSpPr>
        <p:spPr>
          <a:xfrm>
            <a:off x="4703071" y="1152525"/>
            <a:ext cx="5869679" cy="2852737"/>
          </a:xfrm>
        </p:spPr>
        <p:txBody>
          <a:bodyPr anchor="b"/>
          <a:lstStyle>
            <a:lvl1pPr>
              <a:defRPr sz="6000"/>
            </a:lvl1pPr>
          </a:lstStyle>
          <a:p>
            <a:r>
              <a:rPr lang="en-US"/>
              <a:t>Click to edit Master title style</a:t>
            </a:r>
          </a:p>
        </p:txBody>
      </p:sp>
    </p:spTree>
    <p:extLst>
      <p:ext uri="{BB962C8B-B14F-4D97-AF65-F5344CB8AC3E}">
        <p14:creationId xmlns:p14="http://schemas.microsoft.com/office/powerpoint/2010/main" val="2633128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2">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15C922-F3DE-E347-88F3-E73857FE1D88}"/>
              </a:ext>
            </a:extLst>
          </p:cNvPr>
          <p:cNvSpPr>
            <a:spLocks noGrp="1"/>
          </p:cNvSpPr>
          <p:nvPr>
            <p:ph type="title"/>
          </p:nvPr>
        </p:nvSpPr>
        <p:spPr/>
        <p:txBody>
          <a:bodyPr/>
          <a:lstStyle/>
          <a:p>
            <a:r>
              <a:rPr lang="en-US"/>
              <a:t>Click to edit Master title style</a:t>
            </a:r>
            <a:endParaRPr lang="en-US" dirty="0"/>
          </a:p>
        </p:txBody>
      </p:sp>
      <p:pic>
        <p:nvPicPr>
          <p:cNvPr id="3" name="Picture 2" descr="A close up of a logo&#10;&#10;Description automatically generated">
            <a:extLst>
              <a:ext uri="{FF2B5EF4-FFF2-40B4-BE49-F238E27FC236}">
                <a16:creationId xmlns:a16="http://schemas.microsoft.com/office/drawing/2014/main" id="{0856E791-6F36-0A40-B1F5-B3073C686920}"/>
              </a:ext>
            </a:extLst>
          </p:cNvPr>
          <p:cNvPicPr>
            <a:picLocks noChangeAspect="1"/>
          </p:cNvPicPr>
          <p:nvPr userDrawn="1"/>
        </p:nvPicPr>
        <p:blipFill>
          <a:blip r:embed="rId2"/>
          <a:stretch>
            <a:fillRect/>
          </a:stretch>
        </p:blipFill>
        <p:spPr>
          <a:xfrm flipH="1">
            <a:off x="0" y="4140200"/>
            <a:ext cx="12192000" cy="2717800"/>
          </a:xfrm>
          <a:prstGeom prst="rect">
            <a:avLst/>
          </a:prstGeom>
        </p:spPr>
      </p:pic>
      <p:pic>
        <p:nvPicPr>
          <p:cNvPr id="4" name="Picture 3" descr="A close up of a logo&#10;&#10;Description automatically generated">
            <a:extLst>
              <a:ext uri="{FF2B5EF4-FFF2-40B4-BE49-F238E27FC236}">
                <a16:creationId xmlns:a16="http://schemas.microsoft.com/office/drawing/2014/main" id="{54DBD168-772B-8C48-8607-20EB82E3DA99}"/>
              </a:ext>
            </a:extLst>
          </p:cNvPr>
          <p:cNvPicPr>
            <a:picLocks noChangeAspect="1"/>
          </p:cNvPicPr>
          <p:nvPr userDrawn="1"/>
        </p:nvPicPr>
        <p:blipFill>
          <a:blip r:embed="rId3"/>
          <a:stretch>
            <a:fillRect/>
          </a:stretch>
        </p:blipFill>
        <p:spPr>
          <a:xfrm>
            <a:off x="8788400" y="5711825"/>
            <a:ext cx="2616200" cy="569024"/>
          </a:xfrm>
          <a:prstGeom prst="rect">
            <a:avLst/>
          </a:prstGeom>
        </p:spPr>
      </p:pic>
    </p:spTree>
    <p:extLst>
      <p:ext uri="{BB962C8B-B14F-4D97-AF65-F5344CB8AC3E}">
        <p14:creationId xmlns:p14="http://schemas.microsoft.com/office/powerpoint/2010/main" val="3314869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Only 3">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15C922-F3DE-E347-88F3-E73857FE1D88}"/>
              </a:ext>
            </a:extLst>
          </p:cNvPr>
          <p:cNvSpPr>
            <a:spLocks noGrp="1"/>
          </p:cNvSpPr>
          <p:nvPr>
            <p:ph type="title"/>
          </p:nvPr>
        </p:nvSpPr>
        <p:spPr>
          <a:xfrm>
            <a:off x="2228850" y="365125"/>
            <a:ext cx="9124950" cy="1325563"/>
          </a:xfrm>
        </p:spPr>
        <p:txBody>
          <a:bodyPr/>
          <a:lstStyle/>
          <a:p>
            <a:r>
              <a:rPr lang="en-US"/>
              <a:t>Click to edit Master title style</a:t>
            </a:r>
            <a:endParaRPr lang="en-US" dirty="0"/>
          </a:p>
        </p:txBody>
      </p:sp>
      <p:pic>
        <p:nvPicPr>
          <p:cNvPr id="3" name="Picture 2" descr="A picture containing drawing&#10;&#10;Description automatically generated">
            <a:extLst>
              <a:ext uri="{FF2B5EF4-FFF2-40B4-BE49-F238E27FC236}">
                <a16:creationId xmlns:a16="http://schemas.microsoft.com/office/drawing/2014/main" id="{30355EC9-EBE1-B540-AEA9-140D7102FE5C}"/>
              </a:ext>
            </a:extLst>
          </p:cNvPr>
          <p:cNvPicPr>
            <a:picLocks noChangeAspect="1"/>
          </p:cNvPicPr>
          <p:nvPr userDrawn="1"/>
        </p:nvPicPr>
        <p:blipFill rotWithShape="1">
          <a:blip r:embed="rId2">
            <a:alphaModFix amt="70000"/>
          </a:blip>
          <a:srcRect l="63347"/>
          <a:stretch/>
        </p:blipFill>
        <p:spPr>
          <a:xfrm>
            <a:off x="0" y="0"/>
            <a:ext cx="2471738" cy="6756400"/>
          </a:xfrm>
          <a:prstGeom prst="rect">
            <a:avLst/>
          </a:prstGeom>
        </p:spPr>
      </p:pic>
    </p:spTree>
    <p:extLst>
      <p:ext uri="{BB962C8B-B14F-4D97-AF65-F5344CB8AC3E}">
        <p14:creationId xmlns:p14="http://schemas.microsoft.com/office/powerpoint/2010/main" val="19612697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Title Only 3">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15C922-F3DE-E347-88F3-E73857FE1D88}"/>
              </a:ext>
            </a:extLst>
          </p:cNvPr>
          <p:cNvSpPr>
            <a:spLocks noGrp="1"/>
          </p:cNvSpPr>
          <p:nvPr>
            <p:ph type="title"/>
          </p:nvPr>
        </p:nvSpPr>
        <p:spPr>
          <a:xfrm>
            <a:off x="2228850" y="238666"/>
            <a:ext cx="9124950" cy="1123207"/>
          </a:xfrm>
        </p:spPr>
        <p:txBody>
          <a:bodyPr>
            <a:normAutofit/>
          </a:bodyPr>
          <a:lstStyle>
            <a:lvl1pPr>
              <a:defRPr sz="3600"/>
            </a:lvl1pPr>
          </a:lstStyle>
          <a:p>
            <a:r>
              <a:rPr lang="en-US" dirty="0"/>
              <a:t>Click to edit Master title style</a:t>
            </a:r>
          </a:p>
        </p:txBody>
      </p:sp>
      <p:pic>
        <p:nvPicPr>
          <p:cNvPr id="3" name="Picture 2" descr="A picture containing drawing&#10;&#10;Description automatically generated">
            <a:extLst>
              <a:ext uri="{FF2B5EF4-FFF2-40B4-BE49-F238E27FC236}">
                <a16:creationId xmlns:a16="http://schemas.microsoft.com/office/drawing/2014/main" id="{30355EC9-EBE1-B540-AEA9-140D7102FE5C}"/>
              </a:ext>
            </a:extLst>
          </p:cNvPr>
          <p:cNvPicPr>
            <a:picLocks noChangeAspect="1"/>
          </p:cNvPicPr>
          <p:nvPr userDrawn="1"/>
        </p:nvPicPr>
        <p:blipFill rotWithShape="1">
          <a:blip r:embed="rId2">
            <a:alphaModFix amt="70000"/>
          </a:blip>
          <a:srcRect l="63347"/>
          <a:stretch/>
        </p:blipFill>
        <p:spPr>
          <a:xfrm>
            <a:off x="0" y="0"/>
            <a:ext cx="2471738" cy="6756400"/>
          </a:xfrm>
          <a:prstGeom prst="rect">
            <a:avLst/>
          </a:prstGeom>
        </p:spPr>
      </p:pic>
    </p:spTree>
    <p:extLst>
      <p:ext uri="{BB962C8B-B14F-4D97-AF65-F5344CB8AC3E}">
        <p14:creationId xmlns:p14="http://schemas.microsoft.com/office/powerpoint/2010/main" val="19269572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C595E-75D3-FE4D-89BA-89EEFE0C77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E7010F-BE1E-2941-BE62-3CD80C8BD4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BAA5A9-87A4-2341-960A-730DF3DA5D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28906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C595E-75D3-FE4D-89BA-89EEFE0C77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E7010F-BE1E-2941-BE62-3CD80C8BD4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BAA5A9-87A4-2341-960A-730DF3DA5D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close up of a logo&#10;&#10;Description automatically generated">
            <a:extLst>
              <a:ext uri="{FF2B5EF4-FFF2-40B4-BE49-F238E27FC236}">
                <a16:creationId xmlns:a16="http://schemas.microsoft.com/office/drawing/2014/main" id="{EEFFE8A4-4B48-3C40-81AD-3A7FA9E89481}"/>
              </a:ext>
            </a:extLst>
          </p:cNvPr>
          <p:cNvPicPr>
            <a:picLocks noChangeAspect="1"/>
          </p:cNvPicPr>
          <p:nvPr userDrawn="1"/>
        </p:nvPicPr>
        <p:blipFill>
          <a:blip r:embed="rId2"/>
          <a:stretch>
            <a:fillRect/>
          </a:stretch>
        </p:blipFill>
        <p:spPr>
          <a:xfrm flipH="1">
            <a:off x="0" y="4140200"/>
            <a:ext cx="12192000" cy="2717800"/>
          </a:xfrm>
          <a:prstGeom prst="rect">
            <a:avLst/>
          </a:prstGeom>
        </p:spPr>
      </p:pic>
      <p:pic>
        <p:nvPicPr>
          <p:cNvPr id="9" name="Picture 8" descr="A close up of a logo&#10;&#10;Description automatically generated">
            <a:extLst>
              <a:ext uri="{FF2B5EF4-FFF2-40B4-BE49-F238E27FC236}">
                <a16:creationId xmlns:a16="http://schemas.microsoft.com/office/drawing/2014/main" id="{137E0206-8050-CB45-9C6C-4E69C79FE596}"/>
              </a:ext>
            </a:extLst>
          </p:cNvPr>
          <p:cNvPicPr>
            <a:picLocks noChangeAspect="1"/>
          </p:cNvPicPr>
          <p:nvPr userDrawn="1"/>
        </p:nvPicPr>
        <p:blipFill>
          <a:blip r:embed="rId3"/>
          <a:stretch>
            <a:fillRect/>
          </a:stretch>
        </p:blipFill>
        <p:spPr>
          <a:xfrm>
            <a:off x="8788400" y="5711825"/>
            <a:ext cx="2616200" cy="569024"/>
          </a:xfrm>
          <a:prstGeom prst="rect">
            <a:avLst/>
          </a:prstGeom>
        </p:spPr>
      </p:pic>
    </p:spTree>
    <p:extLst>
      <p:ext uri="{BB962C8B-B14F-4D97-AF65-F5344CB8AC3E}">
        <p14:creationId xmlns:p14="http://schemas.microsoft.com/office/powerpoint/2010/main" val="27219654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493B1112-C8C4-4A49-9F0E-63CAC81620F7}"/>
              </a:ext>
            </a:extLst>
          </p:cNvPr>
          <p:cNvPicPr>
            <a:picLocks noChangeAspect="1"/>
          </p:cNvPicPr>
          <p:nvPr userDrawn="1"/>
        </p:nvPicPr>
        <p:blipFill rotWithShape="1">
          <a:blip r:embed="rId2">
            <a:alphaModFix amt="70000"/>
          </a:blip>
          <a:srcRect l="63347"/>
          <a:stretch/>
        </p:blipFill>
        <p:spPr>
          <a:xfrm>
            <a:off x="0" y="0"/>
            <a:ext cx="2471738" cy="6756400"/>
          </a:xfrm>
          <a:prstGeom prst="rect">
            <a:avLst/>
          </a:prstGeom>
        </p:spPr>
      </p:pic>
      <p:sp>
        <p:nvSpPr>
          <p:cNvPr id="2" name="Title 1">
            <a:extLst>
              <a:ext uri="{FF2B5EF4-FFF2-40B4-BE49-F238E27FC236}">
                <a16:creationId xmlns:a16="http://schemas.microsoft.com/office/drawing/2014/main" id="{7F1C595E-75D3-FE4D-89BA-89EEFE0C7745}"/>
              </a:ext>
            </a:extLst>
          </p:cNvPr>
          <p:cNvSpPr>
            <a:spLocks noGrp="1"/>
          </p:cNvSpPr>
          <p:nvPr>
            <p:ph type="title"/>
          </p:nvPr>
        </p:nvSpPr>
        <p:spPr>
          <a:xfrm>
            <a:off x="247173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E7010F-BE1E-2941-BE62-3CD80C8BD49D}"/>
              </a:ext>
            </a:extLst>
          </p:cNvPr>
          <p:cNvSpPr>
            <a:spLocks noGrp="1"/>
          </p:cNvSpPr>
          <p:nvPr>
            <p:ph idx="1"/>
          </p:nvPr>
        </p:nvSpPr>
        <p:spPr>
          <a:xfrm>
            <a:off x="6403974" y="987425"/>
            <a:ext cx="49514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BAA5A9-87A4-2341-960A-730DF3DA5D9B}"/>
              </a:ext>
            </a:extLst>
          </p:cNvPr>
          <p:cNvSpPr>
            <a:spLocks noGrp="1"/>
          </p:cNvSpPr>
          <p:nvPr>
            <p:ph type="body" sz="half" idx="2"/>
          </p:nvPr>
        </p:nvSpPr>
        <p:spPr>
          <a:xfrm>
            <a:off x="247173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904041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3058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 3">
    <p:spTree>
      <p:nvGrpSpPr>
        <p:cNvPr id="1" name=""/>
        <p:cNvGrpSpPr/>
        <p:nvPr/>
      </p:nvGrpSpPr>
      <p:grpSpPr>
        <a:xfrm>
          <a:off x="0" y="0"/>
          <a:ext cx="0" cy="0"/>
          <a:chOff x="0" y="0"/>
          <a:chExt cx="0" cy="0"/>
        </a:xfrm>
      </p:grpSpPr>
      <p:pic>
        <p:nvPicPr>
          <p:cNvPr id="8" name="Imagen 1" descr="iaq.jpg">
            <a:extLst>
              <a:ext uri="{FF2B5EF4-FFF2-40B4-BE49-F238E27FC236}">
                <a16:creationId xmlns:a16="http://schemas.microsoft.com/office/drawing/2014/main" id="{A0E6695E-D629-6C49-ACDA-699FD9CB41E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1443" b="18331"/>
          <a:stretch/>
        </p:blipFill>
        <p:spPr>
          <a:xfrm>
            <a:off x="0" y="1"/>
            <a:ext cx="12192001" cy="6858000"/>
          </a:xfrm>
          <a:prstGeom prst="rect">
            <a:avLst/>
          </a:prstGeom>
        </p:spPr>
      </p:pic>
      <p:sp>
        <p:nvSpPr>
          <p:cNvPr id="2" name="Title 1">
            <a:extLst>
              <a:ext uri="{FF2B5EF4-FFF2-40B4-BE49-F238E27FC236}">
                <a16:creationId xmlns:a16="http://schemas.microsoft.com/office/drawing/2014/main" id="{9487AF27-AE03-6843-BC57-5E9ABB10F57A}"/>
              </a:ext>
            </a:extLst>
          </p:cNvPr>
          <p:cNvSpPr>
            <a:spLocks noGrp="1"/>
          </p:cNvSpPr>
          <p:nvPr>
            <p:ph type="title"/>
          </p:nvPr>
        </p:nvSpPr>
        <p:spPr>
          <a:xfrm>
            <a:off x="6470994" y="2705319"/>
            <a:ext cx="4701209" cy="1790263"/>
          </a:xfrm>
        </p:spPr>
        <p:txBody>
          <a:bodyPr/>
          <a:lstStyle>
            <a:lvl1pPr>
              <a:defRPr>
                <a:solidFill>
                  <a:schemeClr val="bg1"/>
                </a:solidFill>
              </a:defRPr>
            </a:lvl1pPr>
          </a:lstStyle>
          <a:p>
            <a:r>
              <a:rPr lang="en-US"/>
              <a:t>Click to edit Master title style</a:t>
            </a:r>
            <a:endParaRPr lang="en-US" dirty="0"/>
          </a:p>
        </p:txBody>
      </p:sp>
      <p:pic>
        <p:nvPicPr>
          <p:cNvPr id="5" name="Picture 4">
            <a:extLst>
              <a:ext uri="{FF2B5EF4-FFF2-40B4-BE49-F238E27FC236}">
                <a16:creationId xmlns:a16="http://schemas.microsoft.com/office/drawing/2014/main" id="{605BB843-2D85-724A-86DB-571BE2C3D376}"/>
              </a:ext>
            </a:extLst>
          </p:cNvPr>
          <p:cNvPicPr>
            <a:picLocks noChangeAspect="1"/>
          </p:cNvPicPr>
          <p:nvPr userDrawn="1"/>
        </p:nvPicPr>
        <p:blipFill>
          <a:blip r:embed="rId3"/>
          <a:stretch>
            <a:fillRect/>
          </a:stretch>
        </p:blipFill>
        <p:spPr>
          <a:xfrm>
            <a:off x="1625599" y="3206020"/>
            <a:ext cx="3626947" cy="788861"/>
          </a:xfrm>
          <a:prstGeom prst="rect">
            <a:avLst/>
          </a:prstGeom>
        </p:spPr>
      </p:pic>
    </p:spTree>
    <p:extLst>
      <p:ext uri="{BB962C8B-B14F-4D97-AF65-F5344CB8AC3E}">
        <p14:creationId xmlns:p14="http://schemas.microsoft.com/office/powerpoint/2010/main" val="42131992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ack Cover">
    <p:spTree>
      <p:nvGrpSpPr>
        <p:cNvPr id="1" name=""/>
        <p:cNvGrpSpPr/>
        <p:nvPr/>
      </p:nvGrpSpPr>
      <p:grpSpPr>
        <a:xfrm>
          <a:off x="0" y="0"/>
          <a:ext cx="0" cy="0"/>
          <a:chOff x="0" y="0"/>
          <a:chExt cx="0" cy="0"/>
        </a:xfrm>
      </p:grpSpPr>
      <p:sp>
        <p:nvSpPr>
          <p:cNvPr id="9" name="Rectangle 8"/>
          <p:cNvSpPr/>
          <p:nvPr userDrawn="1"/>
        </p:nvSpPr>
        <p:spPr>
          <a:xfrm>
            <a:off x="0" y="1"/>
            <a:ext cx="12192000" cy="1484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250" dirty="0"/>
          </a:p>
        </p:txBody>
      </p:sp>
    </p:spTree>
    <p:extLst>
      <p:ext uri="{BB962C8B-B14F-4D97-AF65-F5344CB8AC3E}">
        <p14:creationId xmlns:p14="http://schemas.microsoft.com/office/powerpoint/2010/main" val="15581004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7B80A-DA28-4299-A946-79079047B0F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53C6D9-21D5-4B50-905A-4DB3393C396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57678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ivider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587F0B-5BCE-5B40-A921-CF66316B0976}"/>
              </a:ext>
            </a:extLst>
          </p:cNvPr>
          <p:cNvPicPr>
            <a:picLocks noChangeAspect="1"/>
          </p:cNvPicPr>
          <p:nvPr userDrawn="1"/>
        </p:nvPicPr>
        <p:blipFill rotWithShape="1">
          <a:blip r:embed="rId2"/>
          <a:srcRect l="50636" t="8976" b="8974"/>
          <a:stretch/>
        </p:blipFill>
        <p:spPr>
          <a:xfrm>
            <a:off x="0" y="1"/>
            <a:ext cx="4125917" cy="6858000"/>
          </a:xfrm>
          <a:prstGeom prst="rect">
            <a:avLst/>
          </a:prstGeom>
        </p:spPr>
      </p:pic>
      <p:sp>
        <p:nvSpPr>
          <p:cNvPr id="3" name="Text Placeholder 2">
            <a:extLst>
              <a:ext uri="{FF2B5EF4-FFF2-40B4-BE49-F238E27FC236}">
                <a16:creationId xmlns:a16="http://schemas.microsoft.com/office/drawing/2014/main" id="{B6914272-6D17-F344-B5A9-5D60BDA02A6C}"/>
              </a:ext>
            </a:extLst>
          </p:cNvPr>
          <p:cNvSpPr>
            <a:spLocks noGrp="1"/>
          </p:cNvSpPr>
          <p:nvPr>
            <p:ph type="body" idx="1"/>
          </p:nvPr>
        </p:nvSpPr>
        <p:spPr>
          <a:xfrm>
            <a:off x="4703071" y="4032250"/>
            <a:ext cx="6030016"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a:extLst>
              <a:ext uri="{FF2B5EF4-FFF2-40B4-BE49-F238E27FC236}">
                <a16:creationId xmlns:a16="http://schemas.microsoft.com/office/drawing/2014/main" id="{57F47A8F-72A3-1446-830A-1CC7C84ADCFB}"/>
              </a:ext>
            </a:extLst>
          </p:cNvPr>
          <p:cNvSpPr>
            <a:spLocks noGrp="1"/>
          </p:cNvSpPr>
          <p:nvPr>
            <p:ph type="title"/>
          </p:nvPr>
        </p:nvSpPr>
        <p:spPr>
          <a:xfrm>
            <a:off x="4703071" y="1152525"/>
            <a:ext cx="5869679" cy="2852737"/>
          </a:xfrm>
        </p:spPr>
        <p:txBody>
          <a:bodyPr anchor="b"/>
          <a:lstStyle>
            <a:lvl1pPr>
              <a:defRPr sz="60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5232106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BBE97-7752-4EC1-9D69-F87DB45BCF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971236-BFB6-460E-9A91-2408EF17196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79851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Divider 3">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914272-6D17-F344-B5A9-5D60BDA02A6C}"/>
              </a:ext>
            </a:extLst>
          </p:cNvPr>
          <p:cNvSpPr>
            <a:spLocks noGrp="1"/>
          </p:cNvSpPr>
          <p:nvPr>
            <p:ph type="body" idx="1"/>
          </p:nvPr>
        </p:nvSpPr>
        <p:spPr>
          <a:xfrm>
            <a:off x="4703071" y="4032250"/>
            <a:ext cx="6030016"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a:extLst>
              <a:ext uri="{FF2B5EF4-FFF2-40B4-BE49-F238E27FC236}">
                <a16:creationId xmlns:a16="http://schemas.microsoft.com/office/drawing/2014/main" id="{57F47A8F-72A3-1446-830A-1CC7C84ADCFB}"/>
              </a:ext>
            </a:extLst>
          </p:cNvPr>
          <p:cNvSpPr>
            <a:spLocks noGrp="1"/>
          </p:cNvSpPr>
          <p:nvPr>
            <p:ph type="title"/>
          </p:nvPr>
        </p:nvSpPr>
        <p:spPr>
          <a:xfrm>
            <a:off x="4703071" y="1152525"/>
            <a:ext cx="5869679" cy="2852737"/>
          </a:xfrm>
        </p:spPr>
        <p:txBody>
          <a:bodyPr anchor="b"/>
          <a:lstStyle>
            <a:lvl1pPr>
              <a:defRPr sz="6000">
                <a:solidFill>
                  <a:schemeClr val="tx2"/>
                </a:solidFill>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1C656371-2E17-F04E-A369-C8EE25A5B3E1}"/>
              </a:ext>
            </a:extLst>
          </p:cNvPr>
          <p:cNvPicPr>
            <a:picLocks noChangeAspect="1"/>
          </p:cNvPicPr>
          <p:nvPr userDrawn="1"/>
        </p:nvPicPr>
        <p:blipFill rotWithShape="1">
          <a:blip r:embed="rId2"/>
          <a:srcRect l="50713" t="8307" b="7957"/>
          <a:stretch/>
        </p:blipFill>
        <p:spPr>
          <a:xfrm>
            <a:off x="0" y="-1"/>
            <a:ext cx="4029076" cy="6858001"/>
          </a:xfrm>
          <a:prstGeom prst="rect">
            <a:avLst/>
          </a:prstGeom>
        </p:spPr>
      </p:pic>
    </p:spTree>
    <p:extLst>
      <p:ext uri="{BB962C8B-B14F-4D97-AF65-F5344CB8AC3E}">
        <p14:creationId xmlns:p14="http://schemas.microsoft.com/office/powerpoint/2010/main" val="2363943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2_Divid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51C328-C43D-1040-B15F-3E5D054D331F}"/>
              </a:ext>
            </a:extLst>
          </p:cNvPr>
          <p:cNvSpPr/>
          <p:nvPr userDrawn="1"/>
        </p:nvSpPr>
        <p:spPr>
          <a:xfrm>
            <a:off x="0" y="-2"/>
            <a:ext cx="12192000" cy="685800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B6914272-6D17-F344-B5A9-5D60BDA02A6C}"/>
              </a:ext>
            </a:extLst>
          </p:cNvPr>
          <p:cNvSpPr>
            <a:spLocks noGrp="1"/>
          </p:cNvSpPr>
          <p:nvPr>
            <p:ph type="body" idx="1"/>
          </p:nvPr>
        </p:nvSpPr>
        <p:spPr>
          <a:xfrm>
            <a:off x="4703071" y="4032250"/>
            <a:ext cx="6030016"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a:extLst>
              <a:ext uri="{FF2B5EF4-FFF2-40B4-BE49-F238E27FC236}">
                <a16:creationId xmlns:a16="http://schemas.microsoft.com/office/drawing/2014/main" id="{57F47A8F-72A3-1446-830A-1CC7C84ADCFB}"/>
              </a:ext>
            </a:extLst>
          </p:cNvPr>
          <p:cNvSpPr>
            <a:spLocks noGrp="1"/>
          </p:cNvSpPr>
          <p:nvPr>
            <p:ph type="title"/>
          </p:nvPr>
        </p:nvSpPr>
        <p:spPr>
          <a:xfrm>
            <a:off x="4703071" y="1152525"/>
            <a:ext cx="5869679" cy="2852737"/>
          </a:xfrm>
        </p:spPr>
        <p:txBody>
          <a:bodyPr anchor="b"/>
          <a:lstStyle>
            <a:lvl1pPr>
              <a:defRPr sz="6000">
                <a:solidFill>
                  <a:schemeClr val="bg1"/>
                </a:solidFill>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1C656371-2E17-F04E-A369-C8EE25A5B3E1}"/>
              </a:ext>
            </a:extLst>
          </p:cNvPr>
          <p:cNvPicPr>
            <a:picLocks noChangeAspect="1"/>
          </p:cNvPicPr>
          <p:nvPr userDrawn="1"/>
        </p:nvPicPr>
        <p:blipFill rotWithShape="1">
          <a:blip r:embed="rId2">
            <a:alphaModFix amt="70000"/>
          </a:blip>
          <a:srcRect l="50713" t="8307" b="7957"/>
          <a:stretch/>
        </p:blipFill>
        <p:spPr>
          <a:xfrm>
            <a:off x="0" y="-1"/>
            <a:ext cx="4029076" cy="6858001"/>
          </a:xfrm>
          <a:prstGeom prst="rect">
            <a:avLst/>
          </a:prstGeom>
        </p:spPr>
      </p:pic>
      <p:pic>
        <p:nvPicPr>
          <p:cNvPr id="7" name="Picture 6" descr="A close up of a logo&#10;&#10;Description automatically generated">
            <a:extLst>
              <a:ext uri="{FF2B5EF4-FFF2-40B4-BE49-F238E27FC236}">
                <a16:creationId xmlns:a16="http://schemas.microsoft.com/office/drawing/2014/main" id="{3004C665-E0D1-A645-99C9-63AF08121B67}"/>
              </a:ext>
            </a:extLst>
          </p:cNvPr>
          <p:cNvPicPr>
            <a:picLocks noChangeAspect="1"/>
          </p:cNvPicPr>
          <p:nvPr userDrawn="1"/>
        </p:nvPicPr>
        <p:blipFill>
          <a:blip r:embed="rId3"/>
          <a:stretch>
            <a:fillRect/>
          </a:stretch>
        </p:blipFill>
        <p:spPr>
          <a:xfrm>
            <a:off x="8788400" y="5711825"/>
            <a:ext cx="2616200" cy="569024"/>
          </a:xfrm>
          <a:prstGeom prst="rect">
            <a:avLst/>
          </a:prstGeom>
        </p:spPr>
      </p:pic>
    </p:spTree>
    <p:extLst>
      <p:ext uri="{BB962C8B-B14F-4D97-AF65-F5344CB8AC3E}">
        <p14:creationId xmlns:p14="http://schemas.microsoft.com/office/powerpoint/2010/main" val="384574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D9BFA-5405-DF44-89C9-42B47963FD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0CB1E7-F48B-8D49-A816-4682FD584C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4161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47A8F-72A3-1446-830A-1CC7C84ADC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914272-6D17-F344-B5A9-5D60BDA02A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5743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47A8F-72A3-1446-830A-1CC7C84ADCFB}"/>
              </a:ext>
            </a:extLst>
          </p:cNvPr>
          <p:cNvSpPr>
            <a:spLocks noGrp="1"/>
          </p:cNvSpPr>
          <p:nvPr>
            <p:ph type="title"/>
          </p:nvPr>
        </p:nvSpPr>
        <p:spPr>
          <a:xfrm>
            <a:off x="740229" y="275959"/>
            <a:ext cx="10258878" cy="771832"/>
          </a:xfrm>
        </p:spPr>
        <p:txBody>
          <a:bodyPr anchor="t">
            <a:normAutofit/>
          </a:bodyPr>
          <a:lstStyle>
            <a:lvl1pPr>
              <a:defRPr sz="4000">
                <a:solidFill>
                  <a:srgbClr val="432D73"/>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B6914272-6D17-F344-B5A9-5D60BDA02A6C}"/>
              </a:ext>
            </a:extLst>
          </p:cNvPr>
          <p:cNvSpPr>
            <a:spLocks noGrp="1"/>
          </p:cNvSpPr>
          <p:nvPr>
            <p:ph type="body" idx="1"/>
          </p:nvPr>
        </p:nvSpPr>
        <p:spPr>
          <a:xfrm>
            <a:off x="740229" y="1323749"/>
            <a:ext cx="10258878" cy="1500187"/>
          </a:xfrm>
        </p:spPr>
        <p:txBody>
          <a:bodyPr>
            <a:normAutofit/>
          </a:bodyPr>
          <a:lstStyle>
            <a:lvl1pPr marL="0" indent="0">
              <a:buNone/>
              <a:defRPr sz="1600">
                <a:solidFill>
                  <a:srgbClr val="432D7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Rectangle 7">
            <a:extLst>
              <a:ext uri="{FF2B5EF4-FFF2-40B4-BE49-F238E27FC236}">
                <a16:creationId xmlns:a16="http://schemas.microsoft.com/office/drawing/2014/main" id="{71801AE8-AB20-4B8E-9C5B-E07BC2025420}"/>
              </a:ext>
            </a:extLst>
          </p:cNvPr>
          <p:cNvSpPr/>
          <p:nvPr userDrawn="1"/>
        </p:nvSpPr>
        <p:spPr>
          <a:xfrm>
            <a:off x="0" y="916020"/>
            <a:ext cx="12192000" cy="148063"/>
          </a:xfrm>
          <a:prstGeom prst="rect">
            <a:avLst/>
          </a:prstGeom>
          <a:gradFill>
            <a:gsLst>
              <a:gs pos="0">
                <a:srgbClr val="69AF46"/>
              </a:gs>
              <a:gs pos="23000">
                <a:srgbClr val="4AAC5F"/>
              </a:gs>
              <a:gs pos="44000">
                <a:srgbClr val="12A78D"/>
              </a:gs>
              <a:gs pos="91912">
                <a:srgbClr val="2BABE0"/>
              </a:gs>
              <a:gs pos="66000">
                <a:srgbClr val="13A8B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254704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ponsor Tha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0386D-0621-574B-97C7-E45B5C56CD2B}"/>
              </a:ext>
            </a:extLst>
          </p:cNvPr>
          <p:cNvSpPr>
            <a:spLocks noGrp="1"/>
          </p:cNvSpPr>
          <p:nvPr>
            <p:ph type="title" hasCustomPrompt="1"/>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468B1B9-1384-9448-9709-28A78C6044DD}"/>
              </a:ext>
            </a:extLst>
          </p:cNvPr>
          <p:cNvSpPr>
            <a:spLocks noGrp="1"/>
          </p:cNvSpPr>
          <p:nvPr>
            <p:ph idx="1"/>
          </p:nvPr>
        </p:nvSpPr>
        <p:spPr>
          <a:xfrm>
            <a:off x="838200" y="1825625"/>
            <a:ext cx="10515600" cy="2882299"/>
          </a:xfrm>
        </p:spPr>
        <p:txBody>
          <a:bodyPr/>
          <a:lstStyle>
            <a:lvl1pPr marL="0" indent="0">
              <a:buNone/>
              <a:defRPr/>
            </a:lvl1pPr>
          </a:lstStyle>
          <a:p>
            <a:pPr lvl="0"/>
            <a:r>
              <a:rPr lang="en-US"/>
              <a:t>Click to edit Master text styles</a:t>
            </a:r>
          </a:p>
        </p:txBody>
      </p:sp>
      <p:pic>
        <p:nvPicPr>
          <p:cNvPr id="9" name="Picture 8" descr="A close up of a logo&#10;&#10;Description automatically generated">
            <a:extLst>
              <a:ext uri="{FF2B5EF4-FFF2-40B4-BE49-F238E27FC236}">
                <a16:creationId xmlns:a16="http://schemas.microsoft.com/office/drawing/2014/main" id="{2E4AE15E-5415-2448-8547-FA5E18AD55DD}"/>
              </a:ext>
            </a:extLst>
          </p:cNvPr>
          <p:cNvPicPr>
            <a:picLocks noChangeAspect="1"/>
          </p:cNvPicPr>
          <p:nvPr userDrawn="1"/>
        </p:nvPicPr>
        <p:blipFill>
          <a:blip r:embed="rId2"/>
          <a:stretch>
            <a:fillRect/>
          </a:stretch>
        </p:blipFill>
        <p:spPr>
          <a:xfrm flipH="1">
            <a:off x="0" y="4140200"/>
            <a:ext cx="12192000" cy="2717800"/>
          </a:xfrm>
          <a:prstGeom prst="rect">
            <a:avLst/>
          </a:prstGeom>
        </p:spPr>
      </p:pic>
      <p:pic>
        <p:nvPicPr>
          <p:cNvPr id="10" name="Picture 9" descr="A close up of a logo&#10;&#10;Description automatically generated">
            <a:extLst>
              <a:ext uri="{FF2B5EF4-FFF2-40B4-BE49-F238E27FC236}">
                <a16:creationId xmlns:a16="http://schemas.microsoft.com/office/drawing/2014/main" id="{0534E441-366C-8E48-8069-290973C5C6C7}"/>
              </a:ext>
            </a:extLst>
          </p:cNvPr>
          <p:cNvPicPr>
            <a:picLocks noChangeAspect="1"/>
          </p:cNvPicPr>
          <p:nvPr userDrawn="1"/>
        </p:nvPicPr>
        <p:blipFill>
          <a:blip r:embed="rId3"/>
          <a:stretch>
            <a:fillRect/>
          </a:stretch>
        </p:blipFill>
        <p:spPr>
          <a:xfrm>
            <a:off x="8788400" y="5711825"/>
            <a:ext cx="2616200" cy="569024"/>
          </a:xfrm>
          <a:prstGeom prst="rect">
            <a:avLst/>
          </a:prstGeom>
        </p:spPr>
      </p:pic>
    </p:spTree>
    <p:extLst>
      <p:ext uri="{BB962C8B-B14F-4D97-AF65-F5344CB8AC3E}">
        <p14:creationId xmlns:p14="http://schemas.microsoft.com/office/powerpoint/2010/main" val="2187210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2.xml"/><Relationship Id="rId1" Type="http://schemas.openxmlformats.org/officeDocument/2006/relationships/slideLayout" Target="../slideLayouts/slideLayout2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3.xml"/><Relationship Id="rId1" Type="http://schemas.openxmlformats.org/officeDocument/2006/relationships/slideLayout" Target="../slideLayouts/slideLayout30.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16C6C6-A0AB-0A44-81C4-211BCB6A6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CF21491-FFBA-7348-8317-9D6BA35B7C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drawing&#10;&#10;Description automatically generated">
            <a:extLst>
              <a:ext uri="{FF2B5EF4-FFF2-40B4-BE49-F238E27FC236}">
                <a16:creationId xmlns:a16="http://schemas.microsoft.com/office/drawing/2014/main" id="{38401557-7583-4047-B3FF-93A85F7F8023}"/>
              </a:ext>
            </a:extLst>
          </p:cNvPr>
          <p:cNvPicPr>
            <a:picLocks noChangeAspect="1"/>
          </p:cNvPicPr>
          <p:nvPr userDrawn="1"/>
        </p:nvPicPr>
        <p:blipFill>
          <a:blip r:embed="rId30"/>
          <a:stretch>
            <a:fillRect/>
          </a:stretch>
        </p:blipFill>
        <p:spPr>
          <a:xfrm>
            <a:off x="8890000" y="5662846"/>
            <a:ext cx="2876550" cy="928454"/>
          </a:xfrm>
          <a:prstGeom prst="rect">
            <a:avLst/>
          </a:prstGeom>
        </p:spPr>
      </p:pic>
    </p:spTree>
    <p:extLst>
      <p:ext uri="{BB962C8B-B14F-4D97-AF65-F5344CB8AC3E}">
        <p14:creationId xmlns:p14="http://schemas.microsoft.com/office/powerpoint/2010/main" val="2022238041"/>
      </p:ext>
    </p:extLst>
  </p:cSld>
  <p:clrMap bg1="lt1" tx1="dk1" bg2="lt2" tx2="dk2" accent1="accent1" accent2="accent2" accent3="accent3" accent4="accent4" accent5="accent5" accent6="accent6" hlink="hlink" folHlink="folHlink"/>
  <p:sldLayoutIdLst>
    <p:sldLayoutId id="2147483651" r:id="rId1"/>
    <p:sldLayoutId id="2147483677" r:id="rId2"/>
    <p:sldLayoutId id="2147483678" r:id="rId3"/>
    <p:sldLayoutId id="2147483679" r:id="rId4"/>
    <p:sldLayoutId id="2147483680" r:id="rId5"/>
    <p:sldLayoutId id="2147483649" r:id="rId6"/>
    <p:sldLayoutId id="2147483676" r:id="rId7"/>
    <p:sldLayoutId id="2147483695" r:id="rId8"/>
    <p:sldLayoutId id="2147483650" r:id="rId9"/>
    <p:sldLayoutId id="2147483663" r:id="rId10"/>
    <p:sldLayoutId id="2147483681" r:id="rId11"/>
    <p:sldLayoutId id="2147483664" r:id="rId12"/>
    <p:sldLayoutId id="2147483684" r:id="rId13"/>
    <p:sldLayoutId id="2147483685" r:id="rId14"/>
    <p:sldLayoutId id="2147483652" r:id="rId15"/>
    <p:sldLayoutId id="2147483686" r:id="rId16"/>
    <p:sldLayoutId id="2147483687" r:id="rId17"/>
    <p:sldLayoutId id="2147483653" r:id="rId18"/>
    <p:sldLayoutId id="2147483654" r:id="rId19"/>
    <p:sldLayoutId id="2147483655" r:id="rId20"/>
    <p:sldLayoutId id="2147483688" r:id="rId21"/>
    <p:sldLayoutId id="2147483694" r:id="rId22"/>
    <p:sldLayoutId id="2147483656" r:id="rId23"/>
    <p:sldLayoutId id="2147483689" r:id="rId24"/>
    <p:sldLayoutId id="2147483690" r:id="rId25"/>
    <p:sldLayoutId id="2147483660" r:id="rId26"/>
    <p:sldLayoutId id="2147483683" r:id="rId27"/>
    <p:sldLayoutId id="2147483691" r:id="rId28"/>
  </p:sldLayoutIdLst>
  <p:txStyles>
    <p:title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tall building in a city&#10;&#10;Description automatically generated">
            <a:extLst>
              <a:ext uri="{FF2B5EF4-FFF2-40B4-BE49-F238E27FC236}">
                <a16:creationId xmlns:a16="http://schemas.microsoft.com/office/drawing/2014/main" id="{A15B0FAE-7761-9E44-AF85-B5854AC3789E}"/>
              </a:ext>
            </a:extLst>
          </p:cNvPr>
          <p:cNvPicPr>
            <a:picLocks noChangeAspect="1"/>
          </p:cNvPicPr>
          <p:nvPr userDrawn="1"/>
        </p:nvPicPr>
        <p:blipFill rotWithShape="1">
          <a:blip r:embed="rId3"/>
          <a:srcRect l="2345" t="16366" r="8639" b="9190"/>
          <a:stretch/>
        </p:blipFill>
        <p:spPr>
          <a:xfrm>
            <a:off x="0" y="-63242"/>
            <a:ext cx="12192000" cy="5735379"/>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99518017-4D48-B149-B28D-E3B1599D74F2}"/>
              </a:ext>
            </a:extLst>
          </p:cNvPr>
          <p:cNvPicPr>
            <a:picLocks noChangeAspect="1"/>
          </p:cNvPicPr>
          <p:nvPr userDrawn="1"/>
        </p:nvPicPr>
        <p:blipFill>
          <a:blip r:embed="rId4">
            <a:alphaModFix amt="20000"/>
          </a:blip>
          <a:stretch>
            <a:fillRect/>
          </a:stretch>
        </p:blipFill>
        <p:spPr>
          <a:xfrm>
            <a:off x="3556000" y="-63500"/>
            <a:ext cx="5080000" cy="5105400"/>
          </a:xfrm>
          <a:prstGeom prst="rect">
            <a:avLst/>
          </a:prstGeom>
        </p:spPr>
      </p:pic>
      <p:sp>
        <p:nvSpPr>
          <p:cNvPr id="9" name="Title 1">
            <a:extLst>
              <a:ext uri="{FF2B5EF4-FFF2-40B4-BE49-F238E27FC236}">
                <a16:creationId xmlns:a16="http://schemas.microsoft.com/office/drawing/2014/main" id="{D52B2AA3-7CB6-9E42-A983-A6455CDA7145}"/>
              </a:ext>
            </a:extLst>
          </p:cNvPr>
          <p:cNvSpPr txBox="1">
            <a:spLocks/>
          </p:cNvSpPr>
          <p:nvPr userDrawn="1"/>
        </p:nvSpPr>
        <p:spPr>
          <a:xfrm>
            <a:off x="1524000" y="1638952"/>
            <a:ext cx="9144000" cy="2387600"/>
          </a:xfrm>
          <a:prstGeom prst="rect">
            <a:avLst/>
          </a:prstGeom>
          <a:effectLst>
            <a:outerShdw blurRad="50800" dist="38100" dir="2700000" algn="tl" rotWithShape="0">
              <a:prstClr val="black">
                <a:alpha val="40000"/>
              </a:prstClr>
            </a:outerShdw>
          </a:effectLst>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500" dirty="0">
                <a:solidFill>
                  <a:schemeClr val="bg1"/>
                </a:solidFill>
              </a:rPr>
              <a:t>TITLE</a:t>
            </a:r>
          </a:p>
        </p:txBody>
      </p:sp>
      <p:sp>
        <p:nvSpPr>
          <p:cNvPr id="10" name="Subtitle 2">
            <a:extLst>
              <a:ext uri="{FF2B5EF4-FFF2-40B4-BE49-F238E27FC236}">
                <a16:creationId xmlns:a16="http://schemas.microsoft.com/office/drawing/2014/main" id="{9087DD37-A1A2-744C-B085-87F979DCB9D6}"/>
              </a:ext>
            </a:extLst>
          </p:cNvPr>
          <p:cNvSpPr txBox="1">
            <a:spLocks/>
          </p:cNvSpPr>
          <p:nvPr userDrawn="1"/>
        </p:nvSpPr>
        <p:spPr>
          <a:xfrm>
            <a:off x="1524000" y="3198671"/>
            <a:ext cx="9144000" cy="1655762"/>
          </a:xfrm>
          <a:prstGeom prst="rect">
            <a:avLst/>
          </a:prstGeom>
          <a:effectLst>
            <a:outerShdw blurRad="50800" dist="38100" dir="2700000" algn="tl" rotWithShape="0">
              <a:prstClr val="black">
                <a:alpha val="40000"/>
              </a:prstClr>
            </a:outerShdw>
          </a:effectLst>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chemeClr val="bg1"/>
                </a:solidFill>
              </a:rPr>
              <a:t>SUB-TITLE</a:t>
            </a:r>
          </a:p>
        </p:txBody>
      </p:sp>
      <p:pic>
        <p:nvPicPr>
          <p:cNvPr id="12" name="Picture 11" descr="A picture containing screenshot&#10;&#10;Description automatically generated">
            <a:extLst>
              <a:ext uri="{FF2B5EF4-FFF2-40B4-BE49-F238E27FC236}">
                <a16:creationId xmlns:a16="http://schemas.microsoft.com/office/drawing/2014/main" id="{4D31C145-0CAD-EA41-9996-2FE3930CDCD3}"/>
              </a:ext>
            </a:extLst>
          </p:cNvPr>
          <p:cNvPicPr>
            <a:picLocks noChangeAspect="1"/>
          </p:cNvPicPr>
          <p:nvPr userDrawn="1"/>
        </p:nvPicPr>
        <p:blipFill>
          <a:blip r:embed="rId5"/>
          <a:stretch>
            <a:fillRect/>
          </a:stretch>
        </p:blipFill>
        <p:spPr>
          <a:xfrm flipH="1">
            <a:off x="0" y="4166904"/>
            <a:ext cx="12192000" cy="2717800"/>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214CDB2C-6559-6E4E-BEAC-DD452E2769AA}"/>
              </a:ext>
            </a:extLst>
          </p:cNvPr>
          <p:cNvPicPr>
            <a:picLocks noChangeAspect="1"/>
          </p:cNvPicPr>
          <p:nvPr userDrawn="1"/>
        </p:nvPicPr>
        <p:blipFill>
          <a:blip r:embed="rId6"/>
          <a:stretch>
            <a:fillRect/>
          </a:stretch>
        </p:blipFill>
        <p:spPr>
          <a:xfrm>
            <a:off x="8877300" y="5723200"/>
            <a:ext cx="2438400" cy="530352"/>
          </a:xfrm>
          <a:prstGeom prst="rect">
            <a:avLst/>
          </a:prstGeom>
        </p:spPr>
      </p:pic>
    </p:spTree>
    <p:extLst>
      <p:ext uri="{BB962C8B-B14F-4D97-AF65-F5344CB8AC3E}">
        <p14:creationId xmlns:p14="http://schemas.microsoft.com/office/powerpoint/2010/main" val="2377919337"/>
      </p:ext>
    </p:extLst>
  </p:cSld>
  <p:clrMap bg1="lt1" tx1="dk1" bg2="lt2" tx2="dk2" accent1="accent1" accent2="accent2" accent3="accent3" accent4="accent4" accent5="accent5" accent6="accent6" hlink="hlink" folHlink="folHlink"/>
  <p:sldLayoutIdLst>
    <p:sldLayoutId id="214748369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tall building in a city&#10;&#10;Description automatically generated">
            <a:extLst>
              <a:ext uri="{FF2B5EF4-FFF2-40B4-BE49-F238E27FC236}">
                <a16:creationId xmlns:a16="http://schemas.microsoft.com/office/drawing/2014/main" id="{6C94BEC4-8365-074B-BA2F-27A2D66BA9D4}"/>
              </a:ext>
            </a:extLst>
          </p:cNvPr>
          <p:cNvPicPr>
            <a:picLocks noChangeAspect="1"/>
          </p:cNvPicPr>
          <p:nvPr userDrawn="1"/>
        </p:nvPicPr>
        <p:blipFill rotWithShape="1">
          <a:blip r:embed="rId3"/>
          <a:srcRect l="2345" t="16366" r="8639" b="9190"/>
          <a:stretch/>
        </p:blipFill>
        <p:spPr>
          <a:xfrm>
            <a:off x="0" y="-63242"/>
            <a:ext cx="12192000" cy="5735379"/>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5CAE8D21-09D6-824E-98A2-AE8D4BE0EF52}"/>
              </a:ext>
            </a:extLst>
          </p:cNvPr>
          <p:cNvPicPr>
            <a:picLocks noChangeAspect="1"/>
          </p:cNvPicPr>
          <p:nvPr userDrawn="1"/>
        </p:nvPicPr>
        <p:blipFill>
          <a:blip r:embed="rId4">
            <a:alphaModFix amt="20000"/>
          </a:blip>
          <a:stretch>
            <a:fillRect/>
          </a:stretch>
        </p:blipFill>
        <p:spPr>
          <a:xfrm>
            <a:off x="3556000" y="-63500"/>
            <a:ext cx="5080000" cy="5105400"/>
          </a:xfrm>
          <a:prstGeom prst="rect">
            <a:avLst/>
          </a:prstGeom>
        </p:spPr>
      </p:pic>
      <p:pic>
        <p:nvPicPr>
          <p:cNvPr id="13" name="Picture 12" descr="A close up of a logo&#10;&#10;Description automatically generated">
            <a:extLst>
              <a:ext uri="{FF2B5EF4-FFF2-40B4-BE49-F238E27FC236}">
                <a16:creationId xmlns:a16="http://schemas.microsoft.com/office/drawing/2014/main" id="{353B3503-A75A-AB46-BC1D-A8D40DA53ADA}"/>
              </a:ext>
            </a:extLst>
          </p:cNvPr>
          <p:cNvPicPr>
            <a:picLocks noChangeAspect="1"/>
          </p:cNvPicPr>
          <p:nvPr userDrawn="1"/>
        </p:nvPicPr>
        <p:blipFill>
          <a:blip r:embed="rId5"/>
          <a:stretch>
            <a:fillRect/>
          </a:stretch>
        </p:blipFill>
        <p:spPr>
          <a:xfrm flipH="1">
            <a:off x="0" y="4140200"/>
            <a:ext cx="12192000" cy="2717800"/>
          </a:xfrm>
          <a:prstGeom prst="rect">
            <a:avLst/>
          </a:prstGeom>
        </p:spPr>
      </p:pic>
      <p:sp>
        <p:nvSpPr>
          <p:cNvPr id="15" name="Title 1">
            <a:extLst>
              <a:ext uri="{FF2B5EF4-FFF2-40B4-BE49-F238E27FC236}">
                <a16:creationId xmlns:a16="http://schemas.microsoft.com/office/drawing/2014/main" id="{B77778D9-E6E5-5C48-A984-10DCB3D259D6}"/>
              </a:ext>
            </a:extLst>
          </p:cNvPr>
          <p:cNvSpPr txBox="1">
            <a:spLocks/>
          </p:cNvSpPr>
          <p:nvPr userDrawn="1"/>
        </p:nvSpPr>
        <p:spPr>
          <a:xfrm>
            <a:off x="1524000" y="1384601"/>
            <a:ext cx="9144000" cy="2387600"/>
          </a:xfrm>
          <a:prstGeom prst="rect">
            <a:avLst/>
          </a:prstGeom>
          <a:effectLst>
            <a:outerShdw blurRad="50800" dist="38100" dir="2700000" algn="tl" rotWithShape="0">
              <a:prstClr val="black">
                <a:alpha val="40000"/>
              </a:prstClr>
            </a:outerShdw>
          </a:effectLst>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1500" dirty="0">
                <a:solidFill>
                  <a:schemeClr val="bg1"/>
                </a:solidFill>
              </a:rPr>
              <a:t>TITLE</a:t>
            </a:r>
          </a:p>
        </p:txBody>
      </p:sp>
      <p:sp>
        <p:nvSpPr>
          <p:cNvPr id="16" name="Subtitle 2">
            <a:extLst>
              <a:ext uri="{FF2B5EF4-FFF2-40B4-BE49-F238E27FC236}">
                <a16:creationId xmlns:a16="http://schemas.microsoft.com/office/drawing/2014/main" id="{FB96EBFD-C670-F343-B80C-EA1AB17702A6}"/>
              </a:ext>
            </a:extLst>
          </p:cNvPr>
          <p:cNvSpPr txBox="1">
            <a:spLocks/>
          </p:cNvSpPr>
          <p:nvPr userDrawn="1"/>
        </p:nvSpPr>
        <p:spPr>
          <a:xfrm>
            <a:off x="1524000" y="3064505"/>
            <a:ext cx="9144000" cy="1655762"/>
          </a:xfrm>
          <a:prstGeom prst="rect">
            <a:avLst/>
          </a:prstGeom>
          <a:effectLst>
            <a:outerShdw blurRad="50800" dist="38100" dir="2700000" algn="tl" rotWithShape="0">
              <a:prstClr val="black">
                <a:alpha val="40000"/>
              </a:prstClr>
            </a:outerShdw>
          </a:effectLst>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chemeClr val="bg1"/>
                </a:solidFill>
              </a:rPr>
              <a:t>SUB-TITLE</a:t>
            </a:r>
          </a:p>
        </p:txBody>
      </p:sp>
      <p:pic>
        <p:nvPicPr>
          <p:cNvPr id="17" name="Picture 16" descr="A close up of a logo&#10;&#10;Description automatically generated">
            <a:extLst>
              <a:ext uri="{FF2B5EF4-FFF2-40B4-BE49-F238E27FC236}">
                <a16:creationId xmlns:a16="http://schemas.microsoft.com/office/drawing/2014/main" id="{1ACE24C3-91C8-594E-AEBC-814236B03B17}"/>
              </a:ext>
            </a:extLst>
          </p:cNvPr>
          <p:cNvPicPr>
            <a:picLocks noChangeAspect="1"/>
          </p:cNvPicPr>
          <p:nvPr userDrawn="1"/>
        </p:nvPicPr>
        <p:blipFill>
          <a:blip r:embed="rId6"/>
          <a:stretch>
            <a:fillRect/>
          </a:stretch>
        </p:blipFill>
        <p:spPr>
          <a:xfrm>
            <a:off x="8788400" y="5711825"/>
            <a:ext cx="2616200" cy="569024"/>
          </a:xfrm>
          <a:prstGeom prst="rect">
            <a:avLst/>
          </a:prstGeom>
        </p:spPr>
      </p:pic>
    </p:spTree>
    <p:extLst>
      <p:ext uri="{BB962C8B-B14F-4D97-AF65-F5344CB8AC3E}">
        <p14:creationId xmlns:p14="http://schemas.microsoft.com/office/powerpoint/2010/main" val="3022891240"/>
      </p:ext>
    </p:extLst>
  </p:cSld>
  <p:clrMap bg1="lt1" tx1="dk1" bg2="lt2" tx2="dk2" accent1="accent1" accent2="accent2" accent3="accent3" accent4="accent4" accent5="accent5" accent6="accent6" hlink="hlink" folHlink="folHlink"/>
  <p:sldLayoutIdLst>
    <p:sldLayoutId id="214748369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18" Type="http://schemas.openxmlformats.org/officeDocument/2006/relationships/image" Target="../media/image39.svg"/><Relationship Id="rId3" Type="http://schemas.openxmlformats.org/officeDocument/2006/relationships/image" Target="../media/image24.png"/><Relationship Id="rId21" Type="http://schemas.openxmlformats.org/officeDocument/2006/relationships/image" Target="../media/image42.png"/><Relationship Id="rId7" Type="http://schemas.openxmlformats.org/officeDocument/2006/relationships/image" Target="../media/image28.png"/><Relationship Id="rId12" Type="http://schemas.openxmlformats.org/officeDocument/2006/relationships/image" Target="../media/image33.svg"/><Relationship Id="rId17" Type="http://schemas.openxmlformats.org/officeDocument/2006/relationships/image" Target="../media/image38.png"/><Relationship Id="rId2" Type="http://schemas.openxmlformats.org/officeDocument/2006/relationships/notesSlide" Target="../notesSlides/notesSlide6.xml"/><Relationship Id="rId16" Type="http://schemas.openxmlformats.org/officeDocument/2006/relationships/image" Target="../media/image37.svg"/><Relationship Id="rId20" Type="http://schemas.openxmlformats.org/officeDocument/2006/relationships/image" Target="../media/image41.svg"/><Relationship Id="rId1" Type="http://schemas.openxmlformats.org/officeDocument/2006/relationships/slideLayout" Target="../slideLayouts/slideLayout10.xml"/><Relationship Id="rId6" Type="http://schemas.openxmlformats.org/officeDocument/2006/relationships/image" Target="../media/image27.svg"/><Relationship Id="rId11" Type="http://schemas.openxmlformats.org/officeDocument/2006/relationships/image" Target="../media/image32.png"/><Relationship Id="rId24" Type="http://schemas.openxmlformats.org/officeDocument/2006/relationships/image" Target="../media/image45.sv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10" Type="http://schemas.openxmlformats.org/officeDocument/2006/relationships/image" Target="../media/image31.svg"/><Relationship Id="rId19" Type="http://schemas.openxmlformats.org/officeDocument/2006/relationships/image" Target="../media/image40.pn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 Id="rId22" Type="http://schemas.openxmlformats.org/officeDocument/2006/relationships/image" Target="../media/image43.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14.jp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1.xml"/><Relationship Id="rId4" Type="http://schemas.openxmlformats.org/officeDocument/2006/relationships/image" Target="../media/image17.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890D5A6-84A6-464E-838C-C9A31DAABA0B}"/>
              </a:ext>
            </a:extLst>
          </p:cNvPr>
          <p:cNvSpPr txBox="1">
            <a:spLocks/>
          </p:cNvSpPr>
          <p:nvPr/>
        </p:nvSpPr>
        <p:spPr>
          <a:xfrm>
            <a:off x="4712684" y="846136"/>
            <a:ext cx="6290511" cy="285273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r>
              <a:rPr lang="en-AU" sz="20000" b="0" dirty="0">
                <a:solidFill>
                  <a:srgbClr val="293078"/>
                </a:solidFill>
              </a:rPr>
              <a:t>2022</a:t>
            </a:r>
            <a:r>
              <a:rPr lang="en-AU" sz="22200" b="0" dirty="0">
                <a:solidFill>
                  <a:srgbClr val="293078"/>
                </a:solidFill>
              </a:rPr>
              <a:t> </a:t>
            </a:r>
            <a:endParaRPr lang="en-AU" sz="22200" dirty="0">
              <a:solidFill>
                <a:srgbClr val="293078"/>
              </a:solidFill>
            </a:endParaRPr>
          </a:p>
        </p:txBody>
      </p:sp>
      <p:sp>
        <p:nvSpPr>
          <p:cNvPr id="5" name="TextBox 4">
            <a:extLst>
              <a:ext uri="{FF2B5EF4-FFF2-40B4-BE49-F238E27FC236}">
                <a16:creationId xmlns:a16="http://schemas.microsoft.com/office/drawing/2014/main" id="{A7850D32-C222-4E93-B7F4-F116A9A09F12}"/>
              </a:ext>
            </a:extLst>
          </p:cNvPr>
          <p:cNvSpPr txBox="1"/>
          <p:nvPr/>
        </p:nvSpPr>
        <p:spPr>
          <a:xfrm>
            <a:off x="4883181" y="3273136"/>
            <a:ext cx="6187786" cy="1046440"/>
          </a:xfrm>
          <a:prstGeom prst="rect">
            <a:avLst/>
          </a:prstGeom>
          <a:noFill/>
        </p:spPr>
        <p:txBody>
          <a:bodyPr wrap="square">
            <a:spAutoFit/>
          </a:bodyPr>
          <a:lstStyle/>
          <a:p>
            <a:r>
              <a:rPr lang="en-AU" sz="6200" b="1" dirty="0">
                <a:solidFill>
                  <a:srgbClr val="293078"/>
                </a:solidFill>
              </a:rPr>
              <a:t>Business plan</a:t>
            </a:r>
          </a:p>
        </p:txBody>
      </p:sp>
    </p:spTree>
    <p:extLst>
      <p:ext uri="{BB962C8B-B14F-4D97-AF65-F5344CB8AC3E}">
        <p14:creationId xmlns:p14="http://schemas.microsoft.com/office/powerpoint/2010/main" val="3842510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57DE5FB-BE64-4F20-85EE-EBE6712EEA12}"/>
              </a:ext>
            </a:extLst>
          </p:cNvPr>
          <p:cNvSpPr>
            <a:spLocks noGrp="1"/>
          </p:cNvSpPr>
          <p:nvPr>
            <p:ph sz="half" idx="10"/>
          </p:nvPr>
        </p:nvSpPr>
        <p:spPr>
          <a:xfrm>
            <a:off x="477787" y="1868783"/>
            <a:ext cx="3746803" cy="2433877"/>
          </a:xfrm>
        </p:spPr>
        <p:txBody>
          <a:bodyPr anchor="ctr">
            <a:noAutofit/>
          </a:bodyPr>
          <a:lstStyle/>
          <a:p>
            <a:pPr algn="ctr">
              <a:spcBef>
                <a:spcPts val="0"/>
              </a:spcBef>
              <a:spcAft>
                <a:spcPts val="1200"/>
              </a:spcAft>
            </a:pPr>
            <a:r>
              <a:rPr lang="en-AU" sz="1600" dirty="0"/>
              <a:t>Major Industry Events </a:t>
            </a:r>
            <a:br>
              <a:rPr lang="en-AU" sz="1600" dirty="0"/>
            </a:br>
            <a:r>
              <a:rPr lang="en-AU" sz="1600" dirty="0"/>
              <a:t>(bi-Monthly – with a gap month pre and post assembly </a:t>
            </a:r>
          </a:p>
          <a:p>
            <a:pPr algn="ctr">
              <a:spcBef>
                <a:spcPts val="0"/>
              </a:spcBef>
              <a:spcAft>
                <a:spcPts val="1200"/>
              </a:spcAft>
            </a:pPr>
            <a:r>
              <a:rPr lang="en-AU" sz="1600" dirty="0"/>
              <a:t>Smaller Targeted Events</a:t>
            </a:r>
            <a:br>
              <a:rPr lang="en-AU" sz="1600" dirty="0"/>
            </a:br>
            <a:r>
              <a:rPr lang="en-AU" sz="1600" dirty="0"/>
              <a:t>(In between major events )</a:t>
            </a:r>
          </a:p>
          <a:p>
            <a:pPr algn="ctr">
              <a:spcBef>
                <a:spcPts val="0"/>
              </a:spcBef>
              <a:spcAft>
                <a:spcPts val="1200"/>
              </a:spcAft>
            </a:pPr>
            <a:r>
              <a:rPr lang="en-AU" sz="1600" dirty="0"/>
              <a:t>Social Networking</a:t>
            </a:r>
          </a:p>
          <a:p>
            <a:pPr algn="ctr">
              <a:spcBef>
                <a:spcPts val="0"/>
              </a:spcBef>
              <a:spcAft>
                <a:spcPts val="1200"/>
              </a:spcAft>
            </a:pPr>
            <a:r>
              <a:rPr lang="en-AU" sz="1600" dirty="0"/>
              <a:t>Sprinkled through out the year </a:t>
            </a:r>
          </a:p>
        </p:txBody>
      </p:sp>
      <p:sp>
        <p:nvSpPr>
          <p:cNvPr id="6" name="Content Placeholder 5">
            <a:extLst>
              <a:ext uri="{FF2B5EF4-FFF2-40B4-BE49-F238E27FC236}">
                <a16:creationId xmlns:a16="http://schemas.microsoft.com/office/drawing/2014/main" id="{52A43C20-D8CE-4B97-9065-93E9A96126DB}"/>
              </a:ext>
            </a:extLst>
          </p:cNvPr>
          <p:cNvSpPr>
            <a:spLocks noGrp="1"/>
          </p:cNvSpPr>
          <p:nvPr>
            <p:ph sz="half" idx="12"/>
          </p:nvPr>
        </p:nvSpPr>
        <p:spPr>
          <a:xfrm>
            <a:off x="4564485" y="1933309"/>
            <a:ext cx="3435448" cy="2320191"/>
          </a:xfrm>
        </p:spPr>
        <p:txBody>
          <a:bodyPr anchor="ctr">
            <a:normAutofit/>
          </a:bodyPr>
          <a:lstStyle/>
          <a:p>
            <a:pPr algn="ctr"/>
            <a:r>
              <a:rPr lang="en-AU" sz="1600" dirty="0"/>
              <a:t>Signature Event</a:t>
            </a:r>
          </a:p>
          <a:p>
            <a:pPr algn="ctr"/>
            <a:r>
              <a:rPr lang="en-AU" sz="1600" dirty="0"/>
              <a:t>Infrastructure Assembly </a:t>
            </a:r>
          </a:p>
          <a:p>
            <a:pPr algn="ctr"/>
            <a:r>
              <a:rPr lang="en-AU" sz="1600" dirty="0"/>
              <a:t>Date TBD Sept – Oct </a:t>
            </a:r>
          </a:p>
        </p:txBody>
      </p:sp>
      <p:pic>
        <p:nvPicPr>
          <p:cNvPr id="14" name="Content Placeholder 13" descr="Artificial Intelligence outline">
            <a:extLst>
              <a:ext uri="{FF2B5EF4-FFF2-40B4-BE49-F238E27FC236}">
                <a16:creationId xmlns:a16="http://schemas.microsoft.com/office/drawing/2014/main" id="{7A96B8FF-A2BB-4AE8-B35E-C4EE50552D5A}"/>
              </a:ext>
            </a:extLst>
          </p:cNvPr>
          <p:cNvPicPr>
            <a:picLocks noGrp="1" noChangeAspect="1"/>
          </p:cNvPicPr>
          <p:nvPr>
            <p:ph sz="half" idx="13"/>
          </p:nvPr>
        </p:nvPicPr>
        <p:blipFill>
          <a:blip r:embed="rId3">
            <a:extLst>
              <a:ext uri="{96DAC541-7B7A-43D3-8B79-37D633B846F1}">
                <asvg:svgBlip xmlns:asvg="http://schemas.microsoft.com/office/drawing/2016/SVG/main" r:embed="rId4"/>
              </a:ext>
            </a:extLst>
          </a:blip>
          <a:stretch>
            <a:fillRect/>
          </a:stretch>
        </p:blipFill>
        <p:spPr>
          <a:xfrm>
            <a:off x="8396815" y="4606239"/>
            <a:ext cx="504066" cy="504066"/>
          </a:xfrm>
        </p:spPr>
      </p:pic>
      <p:sp>
        <p:nvSpPr>
          <p:cNvPr id="8" name="Content Placeholder 7">
            <a:extLst>
              <a:ext uri="{FF2B5EF4-FFF2-40B4-BE49-F238E27FC236}">
                <a16:creationId xmlns:a16="http://schemas.microsoft.com/office/drawing/2014/main" id="{1CBF0CD7-77A3-4D0F-AA84-376E2D117D1B}"/>
              </a:ext>
            </a:extLst>
          </p:cNvPr>
          <p:cNvSpPr>
            <a:spLocks noGrp="1"/>
          </p:cNvSpPr>
          <p:nvPr>
            <p:ph sz="half" idx="14"/>
          </p:nvPr>
        </p:nvSpPr>
        <p:spPr>
          <a:xfrm>
            <a:off x="8098255" y="1840873"/>
            <a:ext cx="3746803" cy="2447688"/>
          </a:xfrm>
        </p:spPr>
        <p:txBody>
          <a:bodyPr anchor="ctr">
            <a:normAutofit/>
          </a:bodyPr>
          <a:lstStyle/>
          <a:p>
            <a:pPr algn="ctr"/>
            <a:r>
              <a:rPr lang="en-AU" sz="1600" dirty="0"/>
              <a:t>Thought Leadership</a:t>
            </a:r>
          </a:p>
          <a:p>
            <a:pPr algn="ctr"/>
            <a:r>
              <a:rPr lang="en-AU" sz="1600" dirty="0"/>
              <a:t>Boardroom Series</a:t>
            </a:r>
          </a:p>
          <a:p>
            <a:pPr algn="ctr"/>
            <a:r>
              <a:rPr lang="en-AU" sz="1600" dirty="0"/>
              <a:t>2032 Games &amp; Digital Workshops  </a:t>
            </a:r>
          </a:p>
          <a:p>
            <a:pPr algn="ctr"/>
            <a:r>
              <a:rPr lang="en-AU" sz="1600" dirty="0"/>
              <a:t>Targeted Forums / Learning Opportunities  </a:t>
            </a:r>
          </a:p>
        </p:txBody>
      </p:sp>
      <p:pic>
        <p:nvPicPr>
          <p:cNvPr id="22" name="Content Placeholder 21" descr="Dollar outline">
            <a:extLst>
              <a:ext uri="{FF2B5EF4-FFF2-40B4-BE49-F238E27FC236}">
                <a16:creationId xmlns:a16="http://schemas.microsoft.com/office/drawing/2014/main" id="{68E34CC1-0DC3-4407-9651-8CBE42719DE9}"/>
              </a:ext>
            </a:extLst>
          </p:cNvPr>
          <p:cNvPicPr>
            <a:picLocks noGrp="1" noChangeAspect="1"/>
          </p:cNvPicPr>
          <p:nvPr>
            <p:ph sz="half" idx="1"/>
          </p:nvPr>
        </p:nvPicPr>
        <p:blipFill>
          <a:blip r:embed="rId5">
            <a:extLst>
              <a:ext uri="{96DAC541-7B7A-43D3-8B79-37D633B846F1}">
                <asvg:svgBlip xmlns:asvg="http://schemas.microsoft.com/office/drawing/2016/SVG/main" r:embed="rId6"/>
              </a:ext>
            </a:extLst>
          </a:blip>
          <a:stretch>
            <a:fillRect/>
          </a:stretch>
        </p:blipFill>
        <p:spPr>
          <a:xfrm>
            <a:off x="4993695" y="4641860"/>
            <a:ext cx="504066" cy="504066"/>
          </a:xfrm>
        </p:spPr>
      </p:pic>
      <p:pic>
        <p:nvPicPr>
          <p:cNvPr id="18" name="Content Placeholder 17" descr="Connections outline">
            <a:extLst>
              <a:ext uri="{FF2B5EF4-FFF2-40B4-BE49-F238E27FC236}">
                <a16:creationId xmlns:a16="http://schemas.microsoft.com/office/drawing/2014/main" id="{9EC7D325-C34E-494C-AD07-737946500092}"/>
              </a:ext>
            </a:extLst>
          </p:cNvPr>
          <p:cNvPicPr>
            <a:picLocks noGrp="1" noChangeAspect="1"/>
          </p:cNvPicPr>
          <p:nvPr>
            <p:ph sz="half" idx="11"/>
          </p:nvPr>
        </p:nvPicPr>
        <p:blipFill>
          <a:blip r:embed="rId7">
            <a:extLst>
              <a:ext uri="{96DAC541-7B7A-43D3-8B79-37D633B846F1}">
                <asvg:svgBlip xmlns:asvg="http://schemas.microsoft.com/office/drawing/2016/SVG/main" r:embed="rId8"/>
              </a:ext>
            </a:extLst>
          </a:blip>
          <a:stretch>
            <a:fillRect/>
          </a:stretch>
        </p:blipFill>
        <p:spPr>
          <a:xfrm>
            <a:off x="5943700" y="4622501"/>
            <a:ext cx="504066" cy="504066"/>
          </a:xfrm>
        </p:spPr>
      </p:pic>
      <p:pic>
        <p:nvPicPr>
          <p:cNvPr id="24" name="Content Placeholder 17" descr="Connections outline">
            <a:extLst>
              <a:ext uri="{FF2B5EF4-FFF2-40B4-BE49-F238E27FC236}">
                <a16:creationId xmlns:a16="http://schemas.microsoft.com/office/drawing/2014/main" id="{0BB775F9-0F4E-477A-A60C-C8ED82FBA15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35564" y="4609747"/>
            <a:ext cx="504066" cy="504066"/>
          </a:xfrm>
          <a:prstGeom prst="rect">
            <a:avLst/>
          </a:prstGeom>
        </p:spPr>
      </p:pic>
      <p:pic>
        <p:nvPicPr>
          <p:cNvPr id="25" name="Content Placeholder 21" descr="Dollar outline">
            <a:extLst>
              <a:ext uri="{FF2B5EF4-FFF2-40B4-BE49-F238E27FC236}">
                <a16:creationId xmlns:a16="http://schemas.microsoft.com/office/drawing/2014/main" id="{A7B72213-6987-4207-8DD7-A8D91C789BE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74457" y="4639574"/>
            <a:ext cx="504066" cy="504066"/>
          </a:xfrm>
          <a:prstGeom prst="rect">
            <a:avLst/>
          </a:prstGeom>
        </p:spPr>
      </p:pic>
      <p:pic>
        <p:nvPicPr>
          <p:cNvPr id="29" name="Graphic 28" descr="Board Of Directors outline">
            <a:extLst>
              <a:ext uri="{FF2B5EF4-FFF2-40B4-BE49-F238E27FC236}">
                <a16:creationId xmlns:a16="http://schemas.microsoft.com/office/drawing/2014/main" id="{0ADFE75D-00CA-40E4-A50B-9FF1EC7981A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363230" y="4627760"/>
            <a:ext cx="449435" cy="449435"/>
          </a:xfrm>
          <a:prstGeom prst="rect">
            <a:avLst/>
          </a:prstGeom>
        </p:spPr>
      </p:pic>
      <p:pic>
        <p:nvPicPr>
          <p:cNvPr id="30" name="Graphic 29" descr="Customer review outline">
            <a:extLst>
              <a:ext uri="{FF2B5EF4-FFF2-40B4-BE49-F238E27FC236}">
                <a16:creationId xmlns:a16="http://schemas.microsoft.com/office/drawing/2014/main" id="{49286D7B-910C-44D4-AEE0-5E7E008EBD2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917910" y="4655651"/>
            <a:ext cx="406967" cy="406967"/>
          </a:xfrm>
          <a:prstGeom prst="rect">
            <a:avLst/>
          </a:prstGeom>
        </p:spPr>
      </p:pic>
      <p:pic>
        <p:nvPicPr>
          <p:cNvPr id="32" name="Graphic 31" descr="Good Idea outline">
            <a:extLst>
              <a:ext uri="{FF2B5EF4-FFF2-40B4-BE49-F238E27FC236}">
                <a16:creationId xmlns:a16="http://schemas.microsoft.com/office/drawing/2014/main" id="{D093D076-4528-44F2-A047-3BD3B7D9E9E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040174" y="5437451"/>
            <a:ext cx="504066" cy="504066"/>
          </a:xfrm>
          <a:prstGeom prst="rect">
            <a:avLst/>
          </a:prstGeom>
        </p:spPr>
      </p:pic>
      <p:pic>
        <p:nvPicPr>
          <p:cNvPr id="36" name="Graphic 35" descr="Microphone outline">
            <a:extLst>
              <a:ext uri="{FF2B5EF4-FFF2-40B4-BE49-F238E27FC236}">
                <a16:creationId xmlns:a16="http://schemas.microsoft.com/office/drawing/2014/main" id="{1BB4BCB9-64C2-461E-9021-317874A047B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105418" y="4609747"/>
            <a:ext cx="504066" cy="504066"/>
          </a:xfrm>
          <a:prstGeom prst="rect">
            <a:avLst/>
          </a:prstGeom>
        </p:spPr>
      </p:pic>
      <p:pic>
        <p:nvPicPr>
          <p:cNvPr id="38" name="Graphic 37" descr="Mining tools outline">
            <a:extLst>
              <a:ext uri="{FF2B5EF4-FFF2-40B4-BE49-F238E27FC236}">
                <a16:creationId xmlns:a16="http://schemas.microsoft.com/office/drawing/2014/main" id="{C24D4B16-A5E2-4FB1-9857-D36AF689E98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285408" y="4637081"/>
            <a:ext cx="409973" cy="409973"/>
          </a:xfrm>
          <a:prstGeom prst="rect">
            <a:avLst/>
          </a:prstGeom>
        </p:spPr>
      </p:pic>
      <p:pic>
        <p:nvPicPr>
          <p:cNvPr id="40" name="Graphic 39" descr="Travel outline">
            <a:extLst>
              <a:ext uri="{FF2B5EF4-FFF2-40B4-BE49-F238E27FC236}">
                <a16:creationId xmlns:a16="http://schemas.microsoft.com/office/drawing/2014/main" id="{20841F4A-DFE9-4F45-BBC7-0D61F0534222}"/>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6912704" y="5386920"/>
            <a:ext cx="481599" cy="481599"/>
          </a:xfrm>
          <a:prstGeom prst="rect">
            <a:avLst/>
          </a:prstGeom>
        </p:spPr>
      </p:pic>
      <p:pic>
        <p:nvPicPr>
          <p:cNvPr id="42" name="Graphic 41" descr="Video camera outline">
            <a:extLst>
              <a:ext uri="{FF2B5EF4-FFF2-40B4-BE49-F238E27FC236}">
                <a16:creationId xmlns:a16="http://schemas.microsoft.com/office/drawing/2014/main" id="{FA60863A-D012-4915-9EB6-4B93939B2BDC}"/>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976761" y="5375686"/>
            <a:ext cx="504066" cy="504066"/>
          </a:xfrm>
          <a:prstGeom prst="rect">
            <a:avLst/>
          </a:prstGeom>
        </p:spPr>
      </p:pic>
      <p:pic>
        <p:nvPicPr>
          <p:cNvPr id="19" name="Graphic 18" descr="Customer review outline">
            <a:extLst>
              <a:ext uri="{FF2B5EF4-FFF2-40B4-BE49-F238E27FC236}">
                <a16:creationId xmlns:a16="http://schemas.microsoft.com/office/drawing/2014/main" id="{6E6DB620-CEDC-434B-A0D9-CF59C8A9E2F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234726" y="5469041"/>
            <a:ext cx="393634" cy="393634"/>
          </a:xfrm>
          <a:prstGeom prst="rect">
            <a:avLst/>
          </a:prstGeom>
        </p:spPr>
      </p:pic>
      <p:pic>
        <p:nvPicPr>
          <p:cNvPr id="20" name="Graphic 19" descr="Good Idea outline">
            <a:extLst>
              <a:ext uri="{FF2B5EF4-FFF2-40B4-BE49-F238E27FC236}">
                <a16:creationId xmlns:a16="http://schemas.microsoft.com/office/drawing/2014/main" id="{8A297F2D-588B-46DC-A508-3B56BFF5E5E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137780" y="5389286"/>
            <a:ext cx="504066" cy="504066"/>
          </a:xfrm>
          <a:prstGeom prst="rect">
            <a:avLst/>
          </a:prstGeom>
        </p:spPr>
      </p:pic>
      <p:pic>
        <p:nvPicPr>
          <p:cNvPr id="5" name="Graphic 4" descr="Martini outline">
            <a:extLst>
              <a:ext uri="{FF2B5EF4-FFF2-40B4-BE49-F238E27FC236}">
                <a16:creationId xmlns:a16="http://schemas.microsoft.com/office/drawing/2014/main" id="{E395B01D-3709-4B0D-A4F8-3123A06F265D}"/>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3082612" y="5403891"/>
            <a:ext cx="504066" cy="504066"/>
          </a:xfrm>
          <a:prstGeom prst="rect">
            <a:avLst/>
          </a:prstGeom>
        </p:spPr>
      </p:pic>
      <p:pic>
        <p:nvPicPr>
          <p:cNvPr id="23" name="Graphic 22" descr="Travel outline">
            <a:extLst>
              <a:ext uri="{FF2B5EF4-FFF2-40B4-BE49-F238E27FC236}">
                <a16:creationId xmlns:a16="http://schemas.microsoft.com/office/drawing/2014/main" id="{E36CF942-4295-4B68-B30A-6516C6FAB8AA}"/>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1191482" y="4612663"/>
            <a:ext cx="464532" cy="464532"/>
          </a:xfrm>
          <a:prstGeom prst="rect">
            <a:avLst/>
          </a:prstGeom>
        </p:spPr>
      </p:pic>
      <p:sp>
        <p:nvSpPr>
          <p:cNvPr id="26" name="TextBox 25">
            <a:extLst>
              <a:ext uri="{FF2B5EF4-FFF2-40B4-BE49-F238E27FC236}">
                <a16:creationId xmlns:a16="http://schemas.microsoft.com/office/drawing/2014/main" id="{E2B21A5F-7684-4A80-A0CF-5B47A12B43CF}"/>
              </a:ext>
            </a:extLst>
          </p:cNvPr>
          <p:cNvSpPr txBox="1"/>
          <p:nvPr/>
        </p:nvSpPr>
        <p:spPr>
          <a:xfrm>
            <a:off x="768252" y="1047791"/>
            <a:ext cx="10526666" cy="646331"/>
          </a:xfrm>
          <a:prstGeom prst="rect">
            <a:avLst/>
          </a:prstGeom>
          <a:noFill/>
        </p:spPr>
        <p:txBody>
          <a:bodyPr wrap="square">
            <a:spAutoFit/>
          </a:bodyPr>
          <a:lstStyle/>
          <a:p>
            <a:r>
              <a:rPr lang="en-AU" dirty="0">
                <a:solidFill>
                  <a:srgbClr val="28ABE2"/>
                </a:solidFill>
              </a:rPr>
              <a:t>Ethos of co-creation with members and stakeholders to ensure timely, hot topics and get together </a:t>
            </a:r>
            <a:br>
              <a:rPr lang="en-AU" dirty="0">
                <a:solidFill>
                  <a:srgbClr val="28ABE2"/>
                </a:solidFill>
              </a:rPr>
            </a:br>
            <a:r>
              <a:rPr lang="en-AU" dirty="0">
                <a:solidFill>
                  <a:srgbClr val="28ABE2"/>
                </a:solidFill>
              </a:rPr>
              <a:t>- not a set schedule event types and of topics </a:t>
            </a:r>
          </a:p>
        </p:txBody>
      </p:sp>
      <p:sp>
        <p:nvSpPr>
          <p:cNvPr id="27" name="Title 2">
            <a:extLst>
              <a:ext uri="{FF2B5EF4-FFF2-40B4-BE49-F238E27FC236}">
                <a16:creationId xmlns:a16="http://schemas.microsoft.com/office/drawing/2014/main" id="{DBC80A24-E0DD-4377-B5B4-8A9F474043AC}"/>
              </a:ext>
            </a:extLst>
          </p:cNvPr>
          <p:cNvSpPr txBox="1">
            <a:spLocks/>
          </p:cNvSpPr>
          <p:nvPr/>
        </p:nvSpPr>
        <p:spPr>
          <a:xfrm>
            <a:off x="740229" y="275959"/>
            <a:ext cx="10258878" cy="7718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r>
              <a:rPr lang="en-AU" sz="4000" dirty="0"/>
              <a:t>Events Schedule</a:t>
            </a:r>
          </a:p>
        </p:txBody>
      </p:sp>
      <p:sp>
        <p:nvSpPr>
          <p:cNvPr id="10" name="Oval 9">
            <a:extLst>
              <a:ext uri="{FF2B5EF4-FFF2-40B4-BE49-F238E27FC236}">
                <a16:creationId xmlns:a16="http://schemas.microsoft.com/office/drawing/2014/main" id="{F8EC83E4-7780-40BE-9779-FFECD2085F1A}"/>
              </a:ext>
            </a:extLst>
          </p:cNvPr>
          <p:cNvSpPr/>
          <p:nvPr/>
        </p:nvSpPr>
        <p:spPr>
          <a:xfrm>
            <a:off x="1142610" y="4577229"/>
            <a:ext cx="605128" cy="60512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Oval 27">
            <a:extLst>
              <a:ext uri="{FF2B5EF4-FFF2-40B4-BE49-F238E27FC236}">
                <a16:creationId xmlns:a16="http://schemas.microsoft.com/office/drawing/2014/main" id="{A1B0DFF2-7ACB-4823-B8D5-A268DC0D91B5}"/>
              </a:ext>
            </a:extLst>
          </p:cNvPr>
          <p:cNvSpPr/>
          <p:nvPr/>
        </p:nvSpPr>
        <p:spPr>
          <a:xfrm>
            <a:off x="2085033" y="4559216"/>
            <a:ext cx="605128" cy="60512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Oval 30">
            <a:extLst>
              <a:ext uri="{FF2B5EF4-FFF2-40B4-BE49-F238E27FC236}">
                <a16:creationId xmlns:a16="http://schemas.microsoft.com/office/drawing/2014/main" id="{CD398D45-F02F-4A36-A3F3-CC7F437AB590}"/>
              </a:ext>
            </a:extLst>
          </p:cNvPr>
          <p:cNvSpPr/>
          <p:nvPr/>
        </p:nvSpPr>
        <p:spPr>
          <a:xfrm>
            <a:off x="3040156" y="4541203"/>
            <a:ext cx="605128" cy="60512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Oval 33">
            <a:extLst>
              <a:ext uri="{FF2B5EF4-FFF2-40B4-BE49-F238E27FC236}">
                <a16:creationId xmlns:a16="http://schemas.microsoft.com/office/drawing/2014/main" id="{4E74B11A-8069-470E-9EE3-7EF6BA3D6327}"/>
              </a:ext>
            </a:extLst>
          </p:cNvPr>
          <p:cNvSpPr/>
          <p:nvPr/>
        </p:nvSpPr>
        <p:spPr>
          <a:xfrm>
            <a:off x="4972858" y="4578861"/>
            <a:ext cx="605128" cy="60512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Oval 34">
            <a:extLst>
              <a:ext uri="{FF2B5EF4-FFF2-40B4-BE49-F238E27FC236}">
                <a16:creationId xmlns:a16="http://schemas.microsoft.com/office/drawing/2014/main" id="{DAD87880-2F31-4B60-91FF-F035085CC7F2}"/>
              </a:ext>
            </a:extLst>
          </p:cNvPr>
          <p:cNvSpPr/>
          <p:nvPr/>
        </p:nvSpPr>
        <p:spPr>
          <a:xfrm>
            <a:off x="5915281" y="4560848"/>
            <a:ext cx="605128" cy="60512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Oval 36">
            <a:extLst>
              <a:ext uri="{FF2B5EF4-FFF2-40B4-BE49-F238E27FC236}">
                <a16:creationId xmlns:a16="http://schemas.microsoft.com/office/drawing/2014/main" id="{1D9E622D-30E4-492C-B968-25E9B9517AB1}"/>
              </a:ext>
            </a:extLst>
          </p:cNvPr>
          <p:cNvSpPr/>
          <p:nvPr/>
        </p:nvSpPr>
        <p:spPr>
          <a:xfrm>
            <a:off x="6832304" y="4542835"/>
            <a:ext cx="605128" cy="60512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Oval 38">
            <a:extLst>
              <a:ext uri="{FF2B5EF4-FFF2-40B4-BE49-F238E27FC236}">
                <a16:creationId xmlns:a16="http://schemas.microsoft.com/office/drawing/2014/main" id="{06BC2C37-6FBB-4C43-97DA-7D1594A9CC72}"/>
              </a:ext>
            </a:extLst>
          </p:cNvPr>
          <p:cNvSpPr/>
          <p:nvPr/>
        </p:nvSpPr>
        <p:spPr>
          <a:xfrm>
            <a:off x="10197990" y="4537695"/>
            <a:ext cx="605128" cy="60512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Oval 40">
            <a:extLst>
              <a:ext uri="{FF2B5EF4-FFF2-40B4-BE49-F238E27FC236}">
                <a16:creationId xmlns:a16="http://schemas.microsoft.com/office/drawing/2014/main" id="{1F609F9F-C2A0-4616-A980-BCC9F0ACBCFE}"/>
              </a:ext>
            </a:extLst>
          </p:cNvPr>
          <p:cNvSpPr/>
          <p:nvPr/>
        </p:nvSpPr>
        <p:spPr>
          <a:xfrm>
            <a:off x="8351602" y="4555708"/>
            <a:ext cx="605128" cy="60512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Oval 42">
            <a:extLst>
              <a:ext uri="{FF2B5EF4-FFF2-40B4-BE49-F238E27FC236}">
                <a16:creationId xmlns:a16="http://schemas.microsoft.com/office/drawing/2014/main" id="{8BE493B6-4C59-4F05-BFF3-EC86B1CCE21D}"/>
              </a:ext>
            </a:extLst>
          </p:cNvPr>
          <p:cNvSpPr/>
          <p:nvPr/>
        </p:nvSpPr>
        <p:spPr>
          <a:xfrm>
            <a:off x="9274796" y="4555708"/>
            <a:ext cx="605128" cy="60512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Oval 44">
            <a:extLst>
              <a:ext uri="{FF2B5EF4-FFF2-40B4-BE49-F238E27FC236}">
                <a16:creationId xmlns:a16="http://schemas.microsoft.com/office/drawing/2014/main" id="{8EBDEF26-72AE-427A-AA82-F6D9EC13239F}"/>
              </a:ext>
            </a:extLst>
          </p:cNvPr>
          <p:cNvSpPr/>
          <p:nvPr/>
        </p:nvSpPr>
        <p:spPr>
          <a:xfrm>
            <a:off x="1144826" y="5362854"/>
            <a:ext cx="605128" cy="60512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Oval 45">
            <a:extLst>
              <a:ext uri="{FF2B5EF4-FFF2-40B4-BE49-F238E27FC236}">
                <a16:creationId xmlns:a16="http://schemas.microsoft.com/office/drawing/2014/main" id="{E015F694-7A5B-40D0-8E73-E7AD3BF55DFC}"/>
              </a:ext>
            </a:extLst>
          </p:cNvPr>
          <p:cNvSpPr/>
          <p:nvPr/>
        </p:nvSpPr>
        <p:spPr>
          <a:xfrm>
            <a:off x="2087249" y="5344841"/>
            <a:ext cx="605128" cy="60512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Oval 46">
            <a:extLst>
              <a:ext uri="{FF2B5EF4-FFF2-40B4-BE49-F238E27FC236}">
                <a16:creationId xmlns:a16="http://schemas.microsoft.com/office/drawing/2014/main" id="{27DA65A3-A756-4516-99F5-64AF8AB14B53}"/>
              </a:ext>
            </a:extLst>
          </p:cNvPr>
          <p:cNvSpPr/>
          <p:nvPr/>
        </p:nvSpPr>
        <p:spPr>
          <a:xfrm>
            <a:off x="3042372" y="5326828"/>
            <a:ext cx="605128" cy="60512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Oval 47">
            <a:extLst>
              <a:ext uri="{FF2B5EF4-FFF2-40B4-BE49-F238E27FC236}">
                <a16:creationId xmlns:a16="http://schemas.microsoft.com/office/drawing/2014/main" id="{BE9C2914-08A1-413A-B130-F62E14B0E24B}"/>
              </a:ext>
            </a:extLst>
          </p:cNvPr>
          <p:cNvSpPr/>
          <p:nvPr/>
        </p:nvSpPr>
        <p:spPr>
          <a:xfrm>
            <a:off x="4997097" y="5366329"/>
            <a:ext cx="605128" cy="60512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Oval 48">
            <a:extLst>
              <a:ext uri="{FF2B5EF4-FFF2-40B4-BE49-F238E27FC236}">
                <a16:creationId xmlns:a16="http://schemas.microsoft.com/office/drawing/2014/main" id="{E1AE57D6-CF6B-497E-8ECC-5577350C047B}"/>
              </a:ext>
            </a:extLst>
          </p:cNvPr>
          <p:cNvSpPr/>
          <p:nvPr/>
        </p:nvSpPr>
        <p:spPr>
          <a:xfrm>
            <a:off x="5939520" y="5348316"/>
            <a:ext cx="605128" cy="60512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Oval 49">
            <a:extLst>
              <a:ext uri="{FF2B5EF4-FFF2-40B4-BE49-F238E27FC236}">
                <a16:creationId xmlns:a16="http://schemas.microsoft.com/office/drawing/2014/main" id="{98D4352C-20F8-4351-9216-2FCEC8EBB489}"/>
              </a:ext>
            </a:extLst>
          </p:cNvPr>
          <p:cNvSpPr/>
          <p:nvPr/>
        </p:nvSpPr>
        <p:spPr>
          <a:xfrm>
            <a:off x="6856543" y="5330303"/>
            <a:ext cx="605128" cy="60512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Oval 50">
            <a:extLst>
              <a:ext uri="{FF2B5EF4-FFF2-40B4-BE49-F238E27FC236}">
                <a16:creationId xmlns:a16="http://schemas.microsoft.com/office/drawing/2014/main" id="{2A5C8939-5A78-4EC4-9970-6976A0F7D3F8}"/>
              </a:ext>
            </a:extLst>
          </p:cNvPr>
          <p:cNvSpPr/>
          <p:nvPr/>
        </p:nvSpPr>
        <p:spPr>
          <a:xfrm>
            <a:off x="11121184" y="4558289"/>
            <a:ext cx="605128" cy="60512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655871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2B78C65-21D9-4F04-ADB5-7858C6E54B2E}"/>
              </a:ext>
            </a:extLst>
          </p:cNvPr>
          <p:cNvSpPr>
            <a:spLocks noGrp="1"/>
          </p:cNvSpPr>
          <p:nvPr>
            <p:ph type="title"/>
          </p:nvPr>
        </p:nvSpPr>
        <p:spPr/>
        <p:txBody>
          <a:bodyPr/>
          <a:lstStyle/>
          <a:p>
            <a:r>
              <a:rPr lang="en-AU" dirty="0"/>
              <a:t>Thank you</a:t>
            </a:r>
          </a:p>
        </p:txBody>
      </p:sp>
    </p:spTree>
    <p:extLst>
      <p:ext uri="{BB962C8B-B14F-4D97-AF65-F5344CB8AC3E}">
        <p14:creationId xmlns:p14="http://schemas.microsoft.com/office/powerpoint/2010/main" val="869783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E881B1-0213-4EB8-B7EA-1E27FDDED5C2}"/>
              </a:ext>
            </a:extLst>
          </p:cNvPr>
          <p:cNvSpPr>
            <a:spLocks noGrp="1"/>
          </p:cNvSpPr>
          <p:nvPr>
            <p:ph idx="4294967295"/>
          </p:nvPr>
        </p:nvSpPr>
        <p:spPr>
          <a:xfrm>
            <a:off x="2675849" y="461774"/>
            <a:ext cx="3875088" cy="633413"/>
          </a:xfrm>
        </p:spPr>
        <p:txBody>
          <a:bodyPr>
            <a:normAutofit/>
          </a:bodyPr>
          <a:lstStyle/>
          <a:p>
            <a:pPr marL="0" indent="0">
              <a:buNone/>
            </a:pPr>
            <a:r>
              <a:rPr lang="en-AU" sz="2400" b="1" dirty="0">
                <a:solidFill>
                  <a:srgbClr val="29AADA"/>
                </a:solidFill>
              </a:rPr>
              <a:t>Chair’s Message </a:t>
            </a:r>
          </a:p>
        </p:txBody>
      </p:sp>
      <p:sp>
        <p:nvSpPr>
          <p:cNvPr id="4" name="TextBox 3">
            <a:extLst>
              <a:ext uri="{FF2B5EF4-FFF2-40B4-BE49-F238E27FC236}">
                <a16:creationId xmlns:a16="http://schemas.microsoft.com/office/drawing/2014/main" id="{B20DBDB5-BD20-4F25-AD34-FD3AE9EC5FFB}"/>
              </a:ext>
            </a:extLst>
          </p:cNvPr>
          <p:cNvSpPr txBox="1">
            <a:spLocks/>
          </p:cNvSpPr>
          <p:nvPr/>
        </p:nvSpPr>
        <p:spPr>
          <a:xfrm>
            <a:off x="2675849" y="1053366"/>
            <a:ext cx="4274684" cy="4370427"/>
          </a:xfrm>
          <a:prstGeom prst="rect">
            <a:avLst/>
          </a:prstGeom>
          <a:noFill/>
        </p:spPr>
        <p:txBody>
          <a:bodyPr wrap="square" rtlCol="0">
            <a:spAutoFit/>
          </a:bodyPr>
          <a:lstStyle/>
          <a:p>
            <a:pPr>
              <a:spcBef>
                <a:spcPts val="300"/>
              </a:spcBef>
              <a:spcAft>
                <a:spcPts val="300"/>
              </a:spcAft>
            </a:pPr>
            <a:r>
              <a:rPr lang="en-AU" sz="1150" i="1" dirty="0">
                <a:solidFill>
                  <a:schemeClr val="tx1">
                    <a:lumMod val="100000"/>
                  </a:schemeClr>
                </a:solidFill>
              </a:rPr>
              <a:t>A big welcome to all our members for 2022.</a:t>
            </a:r>
          </a:p>
          <a:p>
            <a:pPr>
              <a:spcBef>
                <a:spcPts val="300"/>
              </a:spcBef>
              <a:spcAft>
                <a:spcPts val="300"/>
              </a:spcAft>
            </a:pPr>
            <a:r>
              <a:rPr lang="en-AU" sz="1150" dirty="0">
                <a:solidFill>
                  <a:schemeClr val="tx1">
                    <a:lumMod val="100000"/>
                  </a:schemeClr>
                </a:solidFill>
              </a:rPr>
              <a:t>I’m sure like many of us, I truly believe that there has never been a more exciting time to be working in infrastructure in Queensland; across transport, utilities, education, health and digital – we are continuing to deliver significant economic and social transformation for the betterment of our communities. </a:t>
            </a:r>
          </a:p>
          <a:p>
            <a:pPr>
              <a:spcBef>
                <a:spcPts val="300"/>
              </a:spcBef>
              <a:spcAft>
                <a:spcPts val="300"/>
              </a:spcAft>
            </a:pPr>
            <a:r>
              <a:rPr lang="en-AU" sz="1150" dirty="0">
                <a:solidFill>
                  <a:schemeClr val="tx1">
                    <a:lumMod val="100000"/>
                  </a:schemeClr>
                </a:solidFill>
              </a:rPr>
              <a:t>Just over the horizon, there is greater opportunity coming; emerging technologies, changing consumer needs and global economic shocks will continue to disrupt the familiar operating and business models of the past layering deep complexity and uncertainty in our future infrastructure decisions. </a:t>
            </a:r>
          </a:p>
          <a:p>
            <a:pPr>
              <a:spcBef>
                <a:spcPts val="300"/>
              </a:spcBef>
              <a:spcAft>
                <a:spcPts val="300"/>
              </a:spcAft>
            </a:pPr>
            <a:r>
              <a:rPr lang="en-AU" sz="1150" dirty="0">
                <a:solidFill>
                  <a:schemeClr val="tx1">
                    <a:lumMod val="100000"/>
                  </a:schemeClr>
                </a:solidFill>
              </a:rPr>
              <a:t>In these environments, flexibility, innovation and collaboration will drive new models of service delivery, products and services that work together in a wider ecosystem that blends both private and public for the greater good. As industry leaders it will be increasingly important to embrace both agility and adaptability in all we do.</a:t>
            </a:r>
          </a:p>
          <a:p>
            <a:pPr>
              <a:spcBef>
                <a:spcPts val="300"/>
              </a:spcBef>
              <a:spcAft>
                <a:spcPts val="300"/>
              </a:spcAft>
            </a:pPr>
            <a:r>
              <a:rPr lang="en-AU" sz="1150" dirty="0">
                <a:solidFill>
                  <a:schemeClr val="tx1">
                    <a:lumMod val="100000"/>
                  </a:schemeClr>
                </a:solidFill>
              </a:rPr>
              <a:t>The IAQ has for the better part of 28 years, worked hard to provide members a consistent voice in infrastructure and I look forward to working with our members and our wider infrastructure stakeholders in responding to the challenges and importantly, the opportunities ahead.</a:t>
            </a:r>
            <a:endParaRPr lang="en-AU" sz="1150" dirty="0">
              <a:solidFill>
                <a:schemeClr val="accent6"/>
              </a:solidFill>
            </a:endParaRPr>
          </a:p>
          <a:p>
            <a:pPr>
              <a:spcBef>
                <a:spcPts val="300"/>
              </a:spcBef>
              <a:spcAft>
                <a:spcPts val="300"/>
              </a:spcAft>
            </a:pPr>
            <a:r>
              <a:rPr lang="en-AU" sz="1150" b="1" dirty="0">
                <a:solidFill>
                  <a:schemeClr val="tx1">
                    <a:lumMod val="100000"/>
                  </a:schemeClr>
                </a:solidFill>
              </a:rPr>
              <a:t>Jon Frew - Chair</a:t>
            </a:r>
          </a:p>
        </p:txBody>
      </p:sp>
      <p:sp>
        <p:nvSpPr>
          <p:cNvPr id="5" name="TextBox 4">
            <a:extLst>
              <a:ext uri="{FF2B5EF4-FFF2-40B4-BE49-F238E27FC236}">
                <a16:creationId xmlns:a16="http://schemas.microsoft.com/office/drawing/2014/main" id="{F178ECE1-D6FD-F042-8FF6-839571C38C71}"/>
              </a:ext>
            </a:extLst>
          </p:cNvPr>
          <p:cNvSpPr txBox="1"/>
          <p:nvPr/>
        </p:nvSpPr>
        <p:spPr>
          <a:xfrm>
            <a:off x="6191250" y="2035324"/>
            <a:ext cx="4548188" cy="369332"/>
          </a:xfrm>
          <a:prstGeom prst="rect">
            <a:avLst/>
          </a:prstGeom>
          <a:noFill/>
        </p:spPr>
        <p:txBody>
          <a:bodyPr wrap="square" rtlCol="0">
            <a:spAutoFit/>
          </a:bodyPr>
          <a:lstStyle/>
          <a:p>
            <a:pPr marL="285750" indent="-285750">
              <a:buFont typeface="Arial" panose="020B0604020202020204" pitchFamily="34" charset="0"/>
              <a:buChar char="•"/>
            </a:pPr>
            <a:endParaRPr lang="en-AU" dirty="0"/>
          </a:p>
        </p:txBody>
      </p:sp>
      <p:sp>
        <p:nvSpPr>
          <p:cNvPr id="6" name="TextBox 5">
            <a:extLst>
              <a:ext uri="{FF2B5EF4-FFF2-40B4-BE49-F238E27FC236}">
                <a16:creationId xmlns:a16="http://schemas.microsoft.com/office/drawing/2014/main" id="{781C9CB2-E89C-5548-B8F1-513D39995796}"/>
              </a:ext>
            </a:extLst>
          </p:cNvPr>
          <p:cNvSpPr txBox="1"/>
          <p:nvPr/>
        </p:nvSpPr>
        <p:spPr>
          <a:xfrm>
            <a:off x="7492773" y="1053366"/>
            <a:ext cx="4274684" cy="4701287"/>
          </a:xfrm>
          <a:prstGeom prst="rect">
            <a:avLst/>
          </a:prstGeom>
          <a:noFill/>
        </p:spPr>
        <p:txBody>
          <a:bodyPr wrap="square" rtlCol="0">
            <a:spAutoFit/>
          </a:bodyPr>
          <a:lstStyle/>
          <a:p>
            <a:pPr>
              <a:spcBef>
                <a:spcPts val="300"/>
              </a:spcBef>
              <a:spcAft>
                <a:spcPts val="300"/>
              </a:spcAft>
            </a:pPr>
            <a:r>
              <a:rPr lang="en-AU" sz="1150" i="1" dirty="0">
                <a:solidFill>
                  <a:schemeClr val="tx1">
                    <a:lumMod val="100000"/>
                  </a:schemeClr>
                </a:solidFill>
              </a:rPr>
              <a:t>A powerful, considerate and considered voice for our Members and stakeholders.</a:t>
            </a:r>
          </a:p>
          <a:p>
            <a:pPr>
              <a:spcBef>
                <a:spcPts val="300"/>
              </a:spcBef>
              <a:spcAft>
                <a:spcPts val="300"/>
              </a:spcAft>
            </a:pPr>
            <a:r>
              <a:rPr lang="en-AU" sz="1150" dirty="0">
                <a:solidFill>
                  <a:schemeClr val="tx1">
                    <a:lumMod val="100000"/>
                  </a:schemeClr>
                </a:solidFill>
              </a:rPr>
              <a:t>Rich and extraordinary opportunities abound in Queensland this is the right State at the right time to be in infrastructure – on the global stage in so many ways!</a:t>
            </a:r>
          </a:p>
          <a:p>
            <a:pPr>
              <a:spcBef>
                <a:spcPts val="300"/>
              </a:spcBef>
              <a:spcAft>
                <a:spcPts val="300"/>
              </a:spcAft>
            </a:pPr>
            <a:r>
              <a:rPr lang="en-AU" sz="1150" dirty="0">
                <a:solidFill>
                  <a:schemeClr val="tx1">
                    <a:lumMod val="100000"/>
                  </a:schemeClr>
                </a:solidFill>
              </a:rPr>
              <a:t>For many of us though, we are starting 2022 tired and incredibly busy. Delivering work, trying to win work, find and hire people, look after our staff and our families, while adjusting our operating models to suit a rapidly changing world. Its exhausting stuff.</a:t>
            </a:r>
          </a:p>
          <a:p>
            <a:pPr>
              <a:spcBef>
                <a:spcPts val="300"/>
              </a:spcBef>
              <a:spcAft>
                <a:spcPts val="300"/>
              </a:spcAft>
            </a:pPr>
            <a:r>
              <a:rPr lang="en-AU" sz="1150" dirty="0">
                <a:solidFill>
                  <a:schemeClr val="tx1">
                    <a:lumMod val="100000"/>
                  </a:schemeClr>
                </a:solidFill>
              </a:rPr>
              <a:t>We need to balance how the Queensland infrastructure industry, in all its diversity, capitalises on this moment in time to lead a sustainable transformation uniting the private and public sectors, for generational better outcomes, which will directly benefit the communities and businesses we deliver for. Doing so, while, supporting the health and wellbeing of our people and attracting new people to our industry.</a:t>
            </a:r>
          </a:p>
          <a:p>
            <a:pPr>
              <a:spcBef>
                <a:spcPts val="300"/>
              </a:spcBef>
              <a:spcAft>
                <a:spcPts val="300"/>
              </a:spcAft>
            </a:pPr>
            <a:r>
              <a:rPr lang="en-AU" sz="1150" dirty="0">
                <a:solidFill>
                  <a:schemeClr val="tx1">
                    <a:lumMod val="100000"/>
                  </a:schemeClr>
                </a:solidFill>
              </a:rPr>
              <a:t>This is no easy task, but its going to be an incredibly rewarding one.  </a:t>
            </a:r>
          </a:p>
          <a:p>
            <a:pPr>
              <a:spcBef>
                <a:spcPts val="300"/>
              </a:spcBef>
              <a:spcAft>
                <a:spcPts val="300"/>
              </a:spcAft>
            </a:pPr>
            <a:r>
              <a:rPr lang="en-AU" sz="1150" dirty="0">
                <a:solidFill>
                  <a:schemeClr val="tx1">
                    <a:lumMod val="100000"/>
                  </a:schemeClr>
                </a:solidFill>
              </a:rPr>
              <a:t>IAQ  will be laser focussed on leading the transition sustainability and providing support to our members as we go on this incredible transformation journey together, helping our industry be exceptional.</a:t>
            </a:r>
          </a:p>
          <a:p>
            <a:pPr>
              <a:spcBef>
                <a:spcPts val="300"/>
              </a:spcBef>
              <a:spcAft>
                <a:spcPts val="300"/>
              </a:spcAft>
            </a:pPr>
            <a:r>
              <a:rPr lang="en-AU" sz="1150" b="1" dirty="0">
                <a:solidFill>
                  <a:schemeClr val="tx1">
                    <a:lumMod val="100000"/>
                  </a:schemeClr>
                </a:solidFill>
              </a:rPr>
              <a:t>Priscilla Radice – CEO</a:t>
            </a:r>
          </a:p>
          <a:p>
            <a:pPr>
              <a:spcBef>
                <a:spcPts val="300"/>
              </a:spcBef>
              <a:spcAft>
                <a:spcPts val="300"/>
              </a:spcAft>
            </a:pPr>
            <a:endParaRPr lang="en-AU" sz="1150" dirty="0">
              <a:solidFill>
                <a:schemeClr val="tx1">
                  <a:lumMod val="100000"/>
                </a:schemeClr>
              </a:solidFill>
            </a:endParaRPr>
          </a:p>
        </p:txBody>
      </p:sp>
      <p:sp>
        <p:nvSpPr>
          <p:cNvPr id="7" name="Content Placeholder 2">
            <a:extLst>
              <a:ext uri="{FF2B5EF4-FFF2-40B4-BE49-F238E27FC236}">
                <a16:creationId xmlns:a16="http://schemas.microsoft.com/office/drawing/2014/main" id="{F943EF3C-04E6-4E97-BB3E-FAFB6ED6F1E2}"/>
              </a:ext>
            </a:extLst>
          </p:cNvPr>
          <p:cNvSpPr txBox="1">
            <a:spLocks/>
          </p:cNvSpPr>
          <p:nvPr/>
        </p:nvSpPr>
        <p:spPr>
          <a:xfrm>
            <a:off x="7492773" y="457062"/>
            <a:ext cx="3875843" cy="63348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400" b="1" dirty="0">
                <a:solidFill>
                  <a:srgbClr val="29AADA"/>
                </a:solidFill>
              </a:rPr>
              <a:t>CEOs Message </a:t>
            </a:r>
          </a:p>
        </p:txBody>
      </p:sp>
      <p:sp>
        <p:nvSpPr>
          <p:cNvPr id="8" name="Oval 7">
            <a:extLst>
              <a:ext uri="{FF2B5EF4-FFF2-40B4-BE49-F238E27FC236}">
                <a16:creationId xmlns:a16="http://schemas.microsoft.com/office/drawing/2014/main" id="{1F697937-1DE1-4AD2-9915-815838720DD7}"/>
              </a:ext>
            </a:extLst>
          </p:cNvPr>
          <p:cNvSpPr/>
          <p:nvPr/>
        </p:nvSpPr>
        <p:spPr>
          <a:xfrm>
            <a:off x="2675849" y="5605401"/>
            <a:ext cx="778108" cy="800350"/>
          </a:xfrm>
          <a:prstGeom prst="ellipse">
            <a:avLst/>
          </a:prstGeom>
          <a:blipFill>
            <a:blip r:embed="rId3">
              <a:extLst>
                <a:ext uri="{BEBA8EAE-BF5A-486C-A8C5-ECC9F3942E4B}">
                  <a14:imgProps xmlns:a14="http://schemas.microsoft.com/office/drawing/2010/main">
                    <a14:imgLayer r:embed="rId4">
                      <a14:imgEffect>
                        <a14:saturation sat="33000"/>
                      </a14:imgEffect>
                    </a14:imgLayer>
                  </a14:imgProps>
                </a:ext>
              </a:extLst>
            </a:blip>
            <a:stretch>
              <a:fillRect l="-27687" t="-3971" r="-27336" b="-103971"/>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Oval 11">
            <a:extLst>
              <a:ext uri="{FF2B5EF4-FFF2-40B4-BE49-F238E27FC236}">
                <a16:creationId xmlns:a16="http://schemas.microsoft.com/office/drawing/2014/main" id="{EDB4F172-B97F-4A5D-9A31-63FF7BF15077}"/>
              </a:ext>
            </a:extLst>
          </p:cNvPr>
          <p:cNvSpPr/>
          <p:nvPr/>
        </p:nvSpPr>
        <p:spPr>
          <a:xfrm>
            <a:off x="7547205" y="5605401"/>
            <a:ext cx="778108" cy="800350"/>
          </a:xfrm>
          <a:prstGeom prst="ellipse">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82620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9CC48C-6FC3-4777-A250-07878A62F2DB}"/>
              </a:ext>
            </a:extLst>
          </p:cNvPr>
          <p:cNvSpPr>
            <a:spLocks noGrp="1"/>
          </p:cNvSpPr>
          <p:nvPr>
            <p:ph type="title"/>
          </p:nvPr>
        </p:nvSpPr>
        <p:spPr/>
        <p:txBody>
          <a:bodyPr>
            <a:normAutofit/>
          </a:bodyPr>
          <a:lstStyle/>
          <a:p>
            <a:r>
              <a:rPr lang="en-AU" dirty="0"/>
              <a:t>Our purpose</a:t>
            </a:r>
          </a:p>
        </p:txBody>
      </p:sp>
      <p:sp>
        <p:nvSpPr>
          <p:cNvPr id="5" name="Text Placeholder 4">
            <a:extLst>
              <a:ext uri="{FF2B5EF4-FFF2-40B4-BE49-F238E27FC236}">
                <a16:creationId xmlns:a16="http://schemas.microsoft.com/office/drawing/2014/main" id="{F0CA763C-68E9-4BD4-AA11-CB2E39C12826}"/>
              </a:ext>
            </a:extLst>
          </p:cNvPr>
          <p:cNvSpPr>
            <a:spLocks noGrp="1"/>
          </p:cNvSpPr>
          <p:nvPr>
            <p:ph type="body" idx="1"/>
          </p:nvPr>
        </p:nvSpPr>
        <p:spPr>
          <a:xfrm>
            <a:off x="740229" y="1298594"/>
            <a:ext cx="4230895" cy="1500187"/>
          </a:xfrm>
        </p:spPr>
        <p:txBody>
          <a:bodyPr>
            <a:noAutofit/>
          </a:bodyPr>
          <a:lstStyle/>
          <a:p>
            <a:pPr>
              <a:lnSpc>
                <a:spcPct val="110000"/>
              </a:lnSpc>
            </a:pPr>
            <a:r>
              <a:rPr lang="en-AU" dirty="0">
                <a:solidFill>
                  <a:srgbClr val="000000"/>
                </a:solidFill>
              </a:rPr>
              <a:t>IAQ focuses on fostering cooperation between governments and the private sector to collectively build a stronger Queensland through the understanding and delivery of infrastructure needs for the community. Infrastructure by its very name is the spaces between – we create a social system. </a:t>
            </a:r>
          </a:p>
          <a:p>
            <a:pPr>
              <a:lnSpc>
                <a:spcPct val="110000"/>
              </a:lnSpc>
            </a:pPr>
            <a:endParaRPr lang="en-AU" dirty="0">
              <a:solidFill>
                <a:srgbClr val="000000"/>
              </a:solidFill>
            </a:endParaRPr>
          </a:p>
        </p:txBody>
      </p:sp>
      <p:pic>
        <p:nvPicPr>
          <p:cNvPr id="7" name="Picture 6">
            <a:extLst>
              <a:ext uri="{FF2B5EF4-FFF2-40B4-BE49-F238E27FC236}">
                <a16:creationId xmlns:a16="http://schemas.microsoft.com/office/drawing/2014/main" id="{DCC5DDF8-D61D-4EB1-BD66-56E004568A4C}"/>
              </a:ext>
            </a:extLst>
          </p:cNvPr>
          <p:cNvPicPr>
            <a:picLocks noChangeAspect="1"/>
          </p:cNvPicPr>
          <p:nvPr/>
        </p:nvPicPr>
        <p:blipFill>
          <a:blip r:embed="rId2"/>
          <a:stretch>
            <a:fillRect/>
          </a:stretch>
        </p:blipFill>
        <p:spPr>
          <a:xfrm>
            <a:off x="740229" y="3834514"/>
            <a:ext cx="2347215" cy="2285195"/>
          </a:xfrm>
          <a:prstGeom prst="rect">
            <a:avLst/>
          </a:prstGeom>
        </p:spPr>
      </p:pic>
      <p:pic>
        <p:nvPicPr>
          <p:cNvPr id="8" name="Picture 2">
            <a:extLst>
              <a:ext uri="{FF2B5EF4-FFF2-40B4-BE49-F238E27FC236}">
                <a16:creationId xmlns:a16="http://schemas.microsoft.com/office/drawing/2014/main" id="{C0A64232-4A65-4217-A755-88AED7BDF9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285" b="26934"/>
          <a:stretch/>
        </p:blipFill>
        <p:spPr bwMode="auto">
          <a:xfrm>
            <a:off x="4971124" y="828881"/>
            <a:ext cx="6865275" cy="300563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271B8F5-D8D5-4D87-9F42-02AC1B3CE0D9}"/>
              </a:ext>
            </a:extLst>
          </p:cNvPr>
          <p:cNvSpPr txBox="1"/>
          <p:nvPr/>
        </p:nvSpPr>
        <p:spPr>
          <a:xfrm>
            <a:off x="3087444" y="4483067"/>
            <a:ext cx="5123578" cy="1077218"/>
          </a:xfrm>
          <a:prstGeom prst="rect">
            <a:avLst/>
          </a:prstGeom>
          <a:noFill/>
        </p:spPr>
        <p:txBody>
          <a:bodyPr wrap="square">
            <a:spAutoFit/>
          </a:bodyPr>
          <a:lstStyle/>
          <a:p>
            <a:r>
              <a:rPr lang="en-AU" sz="1600" dirty="0">
                <a:solidFill>
                  <a:srgbClr val="000000"/>
                </a:solidFill>
              </a:rPr>
              <a:t>We bring our members closer to their clients and peers and provide an opportunity for you to shape our industry now and into the future. We achieve this in four ways: Advocacy, Engagement, Networking and Knowledge.</a:t>
            </a:r>
          </a:p>
        </p:txBody>
      </p:sp>
    </p:spTree>
    <p:extLst>
      <p:ext uri="{BB962C8B-B14F-4D97-AF65-F5344CB8AC3E}">
        <p14:creationId xmlns:p14="http://schemas.microsoft.com/office/powerpoint/2010/main" val="2834627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EF1FCE-F539-4EA7-BE8B-C71BFCE24BCA}"/>
              </a:ext>
            </a:extLst>
          </p:cNvPr>
          <p:cNvSpPr>
            <a:spLocks noGrp="1"/>
          </p:cNvSpPr>
          <p:nvPr>
            <p:ph type="body" idx="1"/>
          </p:nvPr>
        </p:nvSpPr>
        <p:spPr>
          <a:xfrm>
            <a:off x="4805560" y="2247617"/>
            <a:ext cx="4929704" cy="2254827"/>
          </a:xfrm>
        </p:spPr>
        <p:txBody>
          <a:bodyPr>
            <a:noAutofit/>
          </a:bodyPr>
          <a:lstStyle/>
          <a:p>
            <a:pPr marL="0" indent="0">
              <a:buNone/>
            </a:pPr>
            <a:r>
              <a:rPr lang="en-AU" sz="1200" i="1" dirty="0"/>
              <a:t>As directed by the Board, IAQ will continue to build on the success and momentum of 2021, delivering on the following key priorities:</a:t>
            </a:r>
            <a:br>
              <a:rPr lang="en-AU" sz="1200" i="1" dirty="0"/>
            </a:br>
            <a:endParaRPr lang="en-AU" sz="1200" i="1" dirty="0"/>
          </a:p>
          <a:p>
            <a:r>
              <a:rPr lang="en-AU" sz="1200" b="1" dirty="0"/>
              <a:t>Enabling a vision for QLD</a:t>
            </a:r>
          </a:p>
          <a:p>
            <a:pPr marL="0" indent="0"/>
            <a:r>
              <a:rPr lang="en-AU" sz="1200" i="1" dirty="0"/>
              <a:t>Working with other industry leaders and influencers to collectively develop an infrastructure vision for Queensland</a:t>
            </a:r>
          </a:p>
          <a:p>
            <a:pPr marL="0" indent="0"/>
            <a:endParaRPr lang="en-AU" sz="1200" i="1" dirty="0"/>
          </a:p>
          <a:p>
            <a:r>
              <a:rPr lang="en-AU" sz="1200" dirty="0"/>
              <a:t>Delivering better infrastructure outcomes for QLD</a:t>
            </a:r>
          </a:p>
          <a:p>
            <a:pPr marL="0" indent="0"/>
            <a:r>
              <a:rPr lang="en-AU" sz="1200" i="1" dirty="0"/>
              <a:t>Supporting and lifting industry and government to deliver better infrastructure outcomes, holding participants accountable for actions</a:t>
            </a:r>
          </a:p>
        </p:txBody>
      </p:sp>
      <p:sp>
        <p:nvSpPr>
          <p:cNvPr id="2" name="Title 1">
            <a:extLst>
              <a:ext uri="{FF2B5EF4-FFF2-40B4-BE49-F238E27FC236}">
                <a16:creationId xmlns:a16="http://schemas.microsoft.com/office/drawing/2014/main" id="{4BED5948-7C55-4015-A42B-BF75B6541B90}"/>
              </a:ext>
            </a:extLst>
          </p:cNvPr>
          <p:cNvSpPr>
            <a:spLocks noGrp="1"/>
          </p:cNvSpPr>
          <p:nvPr>
            <p:ph type="title"/>
          </p:nvPr>
        </p:nvSpPr>
        <p:spPr>
          <a:xfrm rot="16200000">
            <a:off x="7900045" y="363348"/>
            <a:ext cx="6290511" cy="2852737"/>
          </a:xfrm>
        </p:spPr>
        <p:txBody>
          <a:bodyPr anchor="t">
            <a:noAutofit/>
          </a:bodyPr>
          <a:lstStyle/>
          <a:p>
            <a:r>
              <a:rPr lang="en-AU" sz="14400" b="0" dirty="0">
                <a:solidFill>
                  <a:srgbClr val="28ABE2"/>
                </a:solidFill>
              </a:rPr>
              <a:t>2022</a:t>
            </a:r>
            <a:r>
              <a:rPr lang="en-AU" sz="16600" b="0" dirty="0">
                <a:solidFill>
                  <a:srgbClr val="28ABE2"/>
                </a:solidFill>
              </a:rPr>
              <a:t> </a:t>
            </a:r>
            <a:endParaRPr lang="en-AU" sz="16600" dirty="0">
              <a:solidFill>
                <a:srgbClr val="28ABE2"/>
              </a:solidFill>
            </a:endParaRPr>
          </a:p>
        </p:txBody>
      </p:sp>
      <p:sp>
        <p:nvSpPr>
          <p:cNvPr id="5" name="TextBox 4">
            <a:extLst>
              <a:ext uri="{FF2B5EF4-FFF2-40B4-BE49-F238E27FC236}">
                <a16:creationId xmlns:a16="http://schemas.microsoft.com/office/drawing/2014/main" id="{8AA8F145-7D3E-4DE5-9BE4-E69DC484C3DF}"/>
              </a:ext>
            </a:extLst>
          </p:cNvPr>
          <p:cNvSpPr txBox="1"/>
          <p:nvPr/>
        </p:nvSpPr>
        <p:spPr>
          <a:xfrm>
            <a:off x="4726675" y="1466552"/>
            <a:ext cx="6187786" cy="646331"/>
          </a:xfrm>
          <a:prstGeom prst="rect">
            <a:avLst/>
          </a:prstGeom>
          <a:noFill/>
        </p:spPr>
        <p:txBody>
          <a:bodyPr wrap="square">
            <a:spAutoFit/>
          </a:bodyPr>
          <a:lstStyle/>
          <a:p>
            <a:r>
              <a:rPr lang="en-AU" sz="3600" b="1" dirty="0">
                <a:solidFill>
                  <a:srgbClr val="28ABE2"/>
                </a:solidFill>
              </a:rPr>
              <a:t>KEY PRIORITY AREAS</a:t>
            </a:r>
          </a:p>
        </p:txBody>
      </p:sp>
      <p:grpSp>
        <p:nvGrpSpPr>
          <p:cNvPr id="16" name="Group 15">
            <a:extLst>
              <a:ext uri="{FF2B5EF4-FFF2-40B4-BE49-F238E27FC236}">
                <a16:creationId xmlns:a16="http://schemas.microsoft.com/office/drawing/2014/main" id="{0FD3A54B-A67D-43E6-989B-655728D86E7C}"/>
              </a:ext>
            </a:extLst>
          </p:cNvPr>
          <p:cNvGrpSpPr/>
          <p:nvPr/>
        </p:nvGrpSpPr>
        <p:grpSpPr>
          <a:xfrm>
            <a:off x="4171266" y="2856222"/>
            <a:ext cx="787448" cy="444590"/>
            <a:chOff x="5179088" y="3604328"/>
            <a:chExt cx="1163782" cy="657067"/>
          </a:xfrm>
        </p:grpSpPr>
        <p:sp>
          <p:nvSpPr>
            <p:cNvPr id="7" name="TextBox 6">
              <a:extLst>
                <a:ext uri="{FF2B5EF4-FFF2-40B4-BE49-F238E27FC236}">
                  <a16:creationId xmlns:a16="http://schemas.microsoft.com/office/drawing/2014/main" id="{EA8A4BCE-A1CA-4160-9E28-D92F5F02236D}"/>
                </a:ext>
              </a:extLst>
            </p:cNvPr>
            <p:cNvSpPr txBox="1"/>
            <p:nvPr/>
          </p:nvSpPr>
          <p:spPr>
            <a:xfrm>
              <a:off x="5179088" y="3604328"/>
              <a:ext cx="1163782" cy="591329"/>
            </a:xfrm>
            <a:prstGeom prst="rect">
              <a:avLst/>
            </a:prstGeom>
            <a:noFill/>
          </p:spPr>
          <p:txBody>
            <a:bodyPr wrap="square">
              <a:spAutoFit/>
            </a:bodyPr>
            <a:lstStyle/>
            <a:p>
              <a:pPr algn="ctr"/>
              <a:r>
                <a:rPr lang="en-AU" sz="2000" dirty="0">
                  <a:solidFill>
                    <a:schemeClr val="bg1"/>
                  </a:solidFill>
                </a:rPr>
                <a:t>1</a:t>
              </a:r>
            </a:p>
          </p:txBody>
        </p:sp>
        <p:sp>
          <p:nvSpPr>
            <p:cNvPr id="8" name="Oval 7">
              <a:extLst>
                <a:ext uri="{FF2B5EF4-FFF2-40B4-BE49-F238E27FC236}">
                  <a16:creationId xmlns:a16="http://schemas.microsoft.com/office/drawing/2014/main" id="{4574CE9F-9E7A-4B51-B100-764182228C93}"/>
                </a:ext>
              </a:extLst>
            </p:cNvPr>
            <p:cNvSpPr/>
            <p:nvPr/>
          </p:nvSpPr>
          <p:spPr>
            <a:xfrm>
              <a:off x="5445242" y="3658722"/>
              <a:ext cx="602673" cy="602673"/>
            </a:xfrm>
            <a:prstGeom prst="ellipse">
              <a:avLst/>
            </a:prstGeom>
            <a:noFill/>
            <a:ln>
              <a:solidFill>
                <a:srgbClr val="28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p>
          </p:txBody>
        </p:sp>
      </p:grpSp>
      <p:grpSp>
        <p:nvGrpSpPr>
          <p:cNvPr id="15" name="Group 14">
            <a:extLst>
              <a:ext uri="{FF2B5EF4-FFF2-40B4-BE49-F238E27FC236}">
                <a16:creationId xmlns:a16="http://schemas.microsoft.com/office/drawing/2014/main" id="{AD06FFD6-2873-4FEC-8116-27D517A3E861}"/>
              </a:ext>
            </a:extLst>
          </p:cNvPr>
          <p:cNvGrpSpPr/>
          <p:nvPr/>
        </p:nvGrpSpPr>
        <p:grpSpPr>
          <a:xfrm>
            <a:off x="4171266" y="3846269"/>
            <a:ext cx="787448" cy="464074"/>
            <a:chOff x="5193489" y="4688974"/>
            <a:chExt cx="1163782" cy="685862"/>
          </a:xfrm>
        </p:grpSpPr>
        <p:sp>
          <p:nvSpPr>
            <p:cNvPr id="9" name="Oval 8">
              <a:extLst>
                <a:ext uri="{FF2B5EF4-FFF2-40B4-BE49-F238E27FC236}">
                  <a16:creationId xmlns:a16="http://schemas.microsoft.com/office/drawing/2014/main" id="{18316D04-C134-44D7-B31C-BEFF1CCDE1AC}"/>
                </a:ext>
              </a:extLst>
            </p:cNvPr>
            <p:cNvSpPr/>
            <p:nvPr/>
          </p:nvSpPr>
          <p:spPr>
            <a:xfrm>
              <a:off x="5459643" y="4772163"/>
              <a:ext cx="602673" cy="602673"/>
            </a:xfrm>
            <a:prstGeom prst="ellipse">
              <a:avLst/>
            </a:prstGeom>
            <a:noFill/>
            <a:ln>
              <a:solidFill>
                <a:srgbClr val="28AB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p>
          </p:txBody>
        </p:sp>
        <p:sp>
          <p:nvSpPr>
            <p:cNvPr id="10" name="TextBox 9">
              <a:extLst>
                <a:ext uri="{FF2B5EF4-FFF2-40B4-BE49-F238E27FC236}">
                  <a16:creationId xmlns:a16="http://schemas.microsoft.com/office/drawing/2014/main" id="{5F49D22A-D3BE-4523-8066-4FABE2796A68}"/>
                </a:ext>
              </a:extLst>
            </p:cNvPr>
            <p:cNvSpPr txBox="1"/>
            <p:nvPr/>
          </p:nvSpPr>
          <p:spPr>
            <a:xfrm>
              <a:off x="5193489" y="4688974"/>
              <a:ext cx="1163782" cy="591329"/>
            </a:xfrm>
            <a:prstGeom prst="rect">
              <a:avLst/>
            </a:prstGeom>
            <a:noFill/>
          </p:spPr>
          <p:txBody>
            <a:bodyPr wrap="square">
              <a:spAutoFit/>
            </a:bodyPr>
            <a:lstStyle/>
            <a:p>
              <a:pPr algn="ctr"/>
              <a:r>
                <a:rPr lang="en-AU" sz="2000" dirty="0">
                  <a:solidFill>
                    <a:schemeClr val="bg1"/>
                  </a:solidFill>
                </a:rPr>
                <a:t>2</a:t>
              </a:r>
            </a:p>
          </p:txBody>
        </p:sp>
      </p:grpSp>
      <p:grpSp>
        <p:nvGrpSpPr>
          <p:cNvPr id="14" name="Group 13">
            <a:extLst>
              <a:ext uri="{FF2B5EF4-FFF2-40B4-BE49-F238E27FC236}">
                <a16:creationId xmlns:a16="http://schemas.microsoft.com/office/drawing/2014/main" id="{13497B70-559D-4BE3-B767-B5BF4EAC5CA2}"/>
              </a:ext>
            </a:extLst>
          </p:cNvPr>
          <p:cNvGrpSpPr/>
          <p:nvPr/>
        </p:nvGrpSpPr>
        <p:grpSpPr>
          <a:xfrm>
            <a:off x="4857515" y="2091404"/>
            <a:ext cx="4720937" cy="1648140"/>
            <a:chOff x="6120652" y="2788777"/>
            <a:chExt cx="4505239" cy="1648140"/>
          </a:xfrm>
        </p:grpSpPr>
        <p:cxnSp>
          <p:nvCxnSpPr>
            <p:cNvPr id="12" name="Straight Connector 11">
              <a:extLst>
                <a:ext uri="{FF2B5EF4-FFF2-40B4-BE49-F238E27FC236}">
                  <a16:creationId xmlns:a16="http://schemas.microsoft.com/office/drawing/2014/main" id="{B7DA4A7F-056A-43F5-BC97-0A807E68CEFA}"/>
                </a:ext>
              </a:extLst>
            </p:cNvPr>
            <p:cNvCxnSpPr>
              <a:cxnSpLocks/>
            </p:cNvCxnSpPr>
            <p:nvPr/>
          </p:nvCxnSpPr>
          <p:spPr>
            <a:xfrm>
              <a:off x="6120652" y="4436917"/>
              <a:ext cx="4505239" cy="0"/>
            </a:xfrm>
            <a:prstGeom prst="line">
              <a:avLst/>
            </a:prstGeom>
            <a:ln>
              <a:solidFill>
                <a:srgbClr val="2BABE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8EA11EF-82DA-4EB7-80A5-E9028ACDCF2F}"/>
                </a:ext>
              </a:extLst>
            </p:cNvPr>
            <p:cNvCxnSpPr>
              <a:cxnSpLocks/>
            </p:cNvCxnSpPr>
            <p:nvPr/>
          </p:nvCxnSpPr>
          <p:spPr>
            <a:xfrm>
              <a:off x="6120652" y="2788777"/>
              <a:ext cx="4505239" cy="0"/>
            </a:xfrm>
            <a:prstGeom prst="line">
              <a:avLst/>
            </a:prstGeom>
            <a:ln>
              <a:solidFill>
                <a:srgbClr val="2BABE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85726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B32B27-C51A-4C69-A0BA-59380E26EA34}"/>
              </a:ext>
            </a:extLst>
          </p:cNvPr>
          <p:cNvSpPr/>
          <p:nvPr/>
        </p:nvSpPr>
        <p:spPr>
          <a:xfrm>
            <a:off x="7416800" y="4470400"/>
            <a:ext cx="4775200" cy="238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hidden="1">
            <a:extLst>
              <a:ext uri="{FF2B5EF4-FFF2-40B4-BE49-F238E27FC236}">
                <a16:creationId xmlns:a16="http://schemas.microsoft.com/office/drawing/2014/main" id="{1BABD9A1-6BEA-4463-87DA-53309A884361}"/>
              </a:ext>
            </a:extLst>
          </p:cNvPr>
          <p:cNvSpPr/>
          <p:nvPr>
            <p:custDataLst>
              <p:tags r:id="rId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sym typeface="Corbel" panose="020B0503020204020204" pitchFamily="34" charset="0"/>
            </a:endParaRPr>
          </a:p>
        </p:txBody>
      </p:sp>
      <p:sp>
        <p:nvSpPr>
          <p:cNvPr id="2" name="Title 1">
            <a:extLst>
              <a:ext uri="{FF2B5EF4-FFF2-40B4-BE49-F238E27FC236}">
                <a16:creationId xmlns:a16="http://schemas.microsoft.com/office/drawing/2014/main" id="{88852EAC-4246-433D-B78D-7162F792F0B2}"/>
              </a:ext>
            </a:extLst>
          </p:cNvPr>
          <p:cNvSpPr>
            <a:spLocks noGrp="1"/>
          </p:cNvSpPr>
          <p:nvPr>
            <p:ph type="title"/>
          </p:nvPr>
        </p:nvSpPr>
        <p:spPr/>
        <p:txBody>
          <a:bodyPr vert="horz" lIns="91440" tIns="45720" rIns="91440" bIns="45720" rtlCol="0" anchor="ctr">
            <a:normAutofit/>
          </a:bodyPr>
          <a:lstStyle/>
          <a:p>
            <a:r>
              <a:rPr lang="en-AU" dirty="0"/>
              <a:t>2022 - priority areas</a:t>
            </a:r>
          </a:p>
        </p:txBody>
      </p:sp>
      <p:graphicFrame>
        <p:nvGraphicFramePr>
          <p:cNvPr id="4" name="Table 4">
            <a:extLst>
              <a:ext uri="{FF2B5EF4-FFF2-40B4-BE49-F238E27FC236}">
                <a16:creationId xmlns:a16="http://schemas.microsoft.com/office/drawing/2014/main" id="{95DD0CCE-B492-48B3-88C3-4B7A93AC4D07}"/>
              </a:ext>
            </a:extLst>
          </p:cNvPr>
          <p:cNvGraphicFramePr>
            <a:graphicFrameLocks noGrp="1"/>
          </p:cNvGraphicFramePr>
          <p:nvPr>
            <p:ph idx="4294967295"/>
            <p:extLst>
              <p:ext uri="{D42A27DB-BD31-4B8C-83A1-F6EECF244321}">
                <p14:modId xmlns:p14="http://schemas.microsoft.com/office/powerpoint/2010/main" val="4241373048"/>
              </p:ext>
            </p:extLst>
          </p:nvPr>
        </p:nvGraphicFramePr>
        <p:xfrm>
          <a:off x="440077" y="1047791"/>
          <a:ext cx="11447125" cy="5634901"/>
        </p:xfrm>
        <a:graphic>
          <a:graphicData uri="http://schemas.openxmlformats.org/drawingml/2006/table">
            <a:tbl>
              <a:tblPr firstRow="1" bandRow="1">
                <a:tableStyleId>{00A15C55-8517-42AA-B614-E9B94910E393}</a:tableStyleId>
              </a:tblPr>
              <a:tblGrid>
                <a:gridCol w="1425489">
                  <a:extLst>
                    <a:ext uri="{9D8B030D-6E8A-4147-A177-3AD203B41FA5}">
                      <a16:colId xmlns:a16="http://schemas.microsoft.com/office/drawing/2014/main" val="2747675979"/>
                    </a:ext>
                  </a:extLst>
                </a:gridCol>
                <a:gridCol w="2021830">
                  <a:extLst>
                    <a:ext uri="{9D8B030D-6E8A-4147-A177-3AD203B41FA5}">
                      <a16:colId xmlns:a16="http://schemas.microsoft.com/office/drawing/2014/main" val="3384942191"/>
                    </a:ext>
                  </a:extLst>
                </a:gridCol>
                <a:gridCol w="2441861">
                  <a:extLst>
                    <a:ext uri="{9D8B030D-6E8A-4147-A177-3AD203B41FA5}">
                      <a16:colId xmlns:a16="http://schemas.microsoft.com/office/drawing/2014/main" val="492022430"/>
                    </a:ext>
                  </a:extLst>
                </a:gridCol>
                <a:gridCol w="2912594">
                  <a:extLst>
                    <a:ext uri="{9D8B030D-6E8A-4147-A177-3AD203B41FA5}">
                      <a16:colId xmlns:a16="http://schemas.microsoft.com/office/drawing/2014/main" val="4157489123"/>
                    </a:ext>
                  </a:extLst>
                </a:gridCol>
                <a:gridCol w="2645351">
                  <a:extLst>
                    <a:ext uri="{9D8B030D-6E8A-4147-A177-3AD203B41FA5}">
                      <a16:colId xmlns:a16="http://schemas.microsoft.com/office/drawing/2014/main" val="3237865063"/>
                    </a:ext>
                  </a:extLst>
                </a:gridCol>
              </a:tblGrid>
              <a:tr h="438246">
                <a:tc>
                  <a:txBody>
                    <a:bodyPr/>
                    <a:lstStyle/>
                    <a:p>
                      <a:r>
                        <a:rPr lang="en-AU" sz="1050" dirty="0"/>
                        <a:t>Priority Area for 2021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46FA7"/>
                    </a:solidFill>
                  </a:tcPr>
                </a:tc>
                <a:tc>
                  <a:txBody>
                    <a:bodyPr/>
                    <a:lstStyle/>
                    <a:p>
                      <a:r>
                        <a:rPr lang="en-AU" sz="1050" dirty="0"/>
                        <a:t>Description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46FA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dirty="0"/>
                        <a:t>Initiatives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46FA7"/>
                    </a:solidFill>
                  </a:tcPr>
                </a:tc>
                <a:tc>
                  <a:txBody>
                    <a:bodyPr/>
                    <a:lstStyle/>
                    <a:p>
                      <a:r>
                        <a:rPr lang="en-AU" sz="1050" dirty="0"/>
                        <a:t>Tasks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46FA7"/>
                    </a:solidFill>
                  </a:tcPr>
                </a:tc>
                <a:tc>
                  <a:txBody>
                    <a:bodyPr/>
                    <a:lstStyle/>
                    <a:p>
                      <a:r>
                        <a:rPr lang="en-AU" sz="1050" dirty="0"/>
                        <a:t>Future opportunities </a:t>
                      </a:r>
                      <a:r>
                        <a:rPr lang="en-AU" sz="1050" b="1" kern="1200" dirty="0">
                          <a:solidFill>
                            <a:schemeClr val="lt1"/>
                          </a:solidFill>
                          <a:latin typeface="+mn-lt"/>
                          <a:ea typeface="+mn-ea"/>
                          <a:cs typeface="+mn-cs"/>
                        </a:rPr>
                        <a:t>(beyond 2022)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46FA7"/>
                    </a:solidFill>
                  </a:tcPr>
                </a:tc>
                <a:extLst>
                  <a:ext uri="{0D108BD9-81ED-4DB2-BD59-A6C34878D82A}">
                    <a16:rowId xmlns:a16="http://schemas.microsoft.com/office/drawing/2014/main" val="2606906286"/>
                  </a:ext>
                </a:extLst>
              </a:tr>
              <a:tr h="2864935">
                <a:tc>
                  <a:txBody>
                    <a:bodyPr/>
                    <a:lstStyle/>
                    <a:p>
                      <a:r>
                        <a:rPr lang="en-AU" sz="2400" b="0" kern="1200" dirty="0">
                          <a:solidFill>
                            <a:srgbClr val="0070C0"/>
                          </a:solidFill>
                          <a:latin typeface="+mn-lt"/>
                          <a:ea typeface="+mn-ea"/>
                          <a:cs typeface="+mn-cs"/>
                        </a:rPr>
                        <a:t>1. </a:t>
                      </a:r>
                    </a:p>
                    <a:p>
                      <a:r>
                        <a:rPr lang="en-AU" sz="1050" b="1" kern="1200" dirty="0">
                          <a:solidFill>
                            <a:srgbClr val="0070C0"/>
                          </a:solidFill>
                          <a:latin typeface="+mn-lt"/>
                          <a:ea typeface="+mn-ea"/>
                          <a:cs typeface="+mn-cs"/>
                        </a:rPr>
                        <a:t>Enabling a ‘Vision’ for QLD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AU" sz="1050" b="0" kern="1200" dirty="0">
                          <a:solidFill>
                            <a:srgbClr val="000000"/>
                          </a:solidFill>
                          <a:latin typeface="+mn-lt"/>
                          <a:ea typeface="+mn-ea"/>
                          <a:cs typeface="+mn-cs"/>
                        </a:rPr>
                        <a:t>Working with other industry leaders and influencers to collectively develop an Infrastructure vision for Queensland recognising infrastructure as social and economic system. </a:t>
                      </a:r>
                    </a:p>
                    <a:p>
                      <a:pPr marL="144000" indent="-144000">
                        <a:buFont typeface="Arial" panose="020B0604020202020204" pitchFamily="34" charset="0"/>
                        <a:buChar char="•"/>
                      </a:pPr>
                      <a:r>
                        <a:rPr lang="en-AU" sz="1050" b="0" kern="1200" dirty="0">
                          <a:solidFill>
                            <a:srgbClr val="000000"/>
                          </a:solidFill>
                          <a:latin typeface="+mn-lt"/>
                          <a:ea typeface="+mn-ea"/>
                          <a:cs typeface="+mn-cs"/>
                        </a:rPr>
                        <a:t>Desired future vision/ priorities</a:t>
                      </a:r>
                    </a:p>
                    <a:p>
                      <a:pPr marL="144000" indent="-144000">
                        <a:buFont typeface="Arial" panose="020B0604020202020204" pitchFamily="34" charset="0"/>
                        <a:buChar char="•"/>
                      </a:pPr>
                      <a:r>
                        <a:rPr lang="en-AU" sz="1050" b="0" kern="1200" dirty="0">
                          <a:solidFill>
                            <a:srgbClr val="000000"/>
                          </a:solidFill>
                          <a:latin typeface="+mn-lt"/>
                          <a:ea typeface="+mn-ea"/>
                          <a:cs typeface="+mn-cs"/>
                        </a:rPr>
                        <a:t>How we get there</a:t>
                      </a:r>
                    </a:p>
                    <a:p>
                      <a:pPr marL="468000" lvl="1" indent="-285750">
                        <a:buFontTx/>
                        <a:buChar char="-"/>
                      </a:pPr>
                      <a:r>
                        <a:rPr lang="en-AU" sz="1050" b="0" kern="1200" dirty="0">
                          <a:solidFill>
                            <a:srgbClr val="000000"/>
                          </a:solidFill>
                          <a:latin typeface="+mn-lt"/>
                          <a:ea typeface="+mn-ea"/>
                          <a:cs typeface="+mn-cs"/>
                        </a:rPr>
                        <a:t>Infrastructure, systems, process, policy, institutions</a:t>
                      </a:r>
                    </a:p>
                    <a:p>
                      <a:pPr marL="468000" lvl="1" indent="-285750">
                        <a:buFontTx/>
                        <a:buChar char="-"/>
                      </a:pPr>
                      <a:r>
                        <a:rPr lang="en-AU" sz="1050" b="0" kern="1200" dirty="0">
                          <a:solidFill>
                            <a:srgbClr val="000000"/>
                          </a:solidFill>
                          <a:latin typeface="+mn-lt"/>
                          <a:ea typeface="+mn-ea"/>
                          <a:cs typeface="+mn-cs"/>
                        </a:rPr>
                        <a:t>Urban and regional uplift</a:t>
                      </a:r>
                    </a:p>
                    <a:p>
                      <a:pPr marL="468000" lvl="1" indent="-285750">
                        <a:buFontTx/>
                        <a:buChar char="-"/>
                      </a:pPr>
                      <a:r>
                        <a:rPr lang="en-AU" sz="1050" b="0" kern="1200" dirty="0">
                          <a:solidFill>
                            <a:srgbClr val="000000"/>
                          </a:solidFill>
                          <a:latin typeface="+mn-lt"/>
                          <a:ea typeface="+mn-ea"/>
                          <a:cs typeface="+mn-cs"/>
                        </a:rPr>
                        <a:t>Governance &amp; Transparency </a:t>
                      </a:r>
                    </a:p>
                    <a:p>
                      <a:pPr marL="468000" lvl="1" indent="-285750">
                        <a:buFontTx/>
                        <a:buChar char="-"/>
                      </a:pPr>
                      <a:r>
                        <a:rPr lang="en-AU" sz="1050" b="0" kern="1200" dirty="0">
                          <a:solidFill>
                            <a:srgbClr val="000000"/>
                          </a:solidFill>
                          <a:latin typeface="+mn-lt"/>
                          <a:ea typeface="+mn-ea"/>
                          <a:cs typeface="+mn-cs"/>
                        </a:rPr>
                        <a:t>Strategic Workforce planning</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144000" indent="-144000">
                        <a:buFont typeface="Arial" panose="020B0604020202020204" pitchFamily="34" charset="0"/>
                        <a:buChar char="•"/>
                      </a:pPr>
                      <a:r>
                        <a:rPr lang="en-AU" sz="1050" b="0" kern="1200" dirty="0">
                          <a:solidFill>
                            <a:srgbClr val="000000"/>
                          </a:solidFill>
                          <a:latin typeface="+mn-lt"/>
                          <a:ea typeface="+mn-ea"/>
                          <a:cs typeface="+mn-cs"/>
                        </a:rPr>
                        <a:t>Community engagement</a:t>
                      </a:r>
                    </a:p>
                    <a:p>
                      <a:pPr marL="144000" indent="-144000">
                        <a:buFont typeface="Arial" panose="020B0604020202020204" pitchFamily="34" charset="0"/>
                        <a:buChar char="•"/>
                      </a:pPr>
                      <a:r>
                        <a:rPr lang="en-AU" sz="1050" b="0" kern="1200" dirty="0">
                          <a:solidFill>
                            <a:srgbClr val="000000"/>
                          </a:solidFill>
                          <a:latin typeface="+mn-lt"/>
                          <a:ea typeface="+mn-ea"/>
                          <a:cs typeface="+mn-cs"/>
                        </a:rPr>
                        <a:t>Vision Paper</a:t>
                      </a:r>
                    </a:p>
                    <a:p>
                      <a:pPr marL="144000" indent="-144000">
                        <a:buFont typeface="Arial" panose="020B0604020202020204" pitchFamily="34" charset="0"/>
                        <a:buChar char="•"/>
                      </a:pPr>
                      <a:r>
                        <a:rPr lang="en-AU" sz="1050" b="0" kern="1200" dirty="0">
                          <a:solidFill>
                            <a:srgbClr val="000000"/>
                          </a:solidFill>
                          <a:latin typeface="+mn-lt"/>
                          <a:ea typeface="+mn-ea"/>
                          <a:cs typeface="+mn-cs"/>
                        </a:rPr>
                        <a:t>2022 IAQ Assembly</a:t>
                      </a:r>
                    </a:p>
                    <a:p>
                      <a:pPr marL="144000" indent="-144000">
                        <a:buFont typeface="Arial" panose="020B0604020202020204" pitchFamily="34" charset="0"/>
                        <a:buChar char="•"/>
                      </a:pPr>
                      <a:r>
                        <a:rPr lang="en-AU" sz="1050" b="0" kern="1200" dirty="0">
                          <a:solidFill>
                            <a:srgbClr val="000000"/>
                          </a:solidFill>
                          <a:latin typeface="+mn-lt"/>
                          <a:ea typeface="+mn-ea"/>
                          <a:cs typeface="+mn-cs"/>
                        </a:rPr>
                        <a:t>Leveraging taskforces and working groups </a:t>
                      </a:r>
                    </a:p>
                    <a:p>
                      <a:pPr marL="144000" indent="-144000">
                        <a:buFont typeface="Arial" panose="020B0604020202020204" pitchFamily="34" charset="0"/>
                        <a:buChar char="•"/>
                      </a:pPr>
                      <a:r>
                        <a:rPr lang="en-AU" sz="1050" b="0" kern="1200" dirty="0">
                          <a:solidFill>
                            <a:srgbClr val="000000"/>
                          </a:solidFill>
                          <a:latin typeface="+mn-lt"/>
                          <a:ea typeface="+mn-ea"/>
                          <a:cs typeface="+mn-cs"/>
                        </a:rPr>
                        <a:t>Build leadership capacity in the industry through career development and networking opportunities</a:t>
                      </a:r>
                    </a:p>
                    <a:p>
                      <a:pPr marL="144000" indent="-144000">
                        <a:buFont typeface="Arial" panose="020B0604020202020204" pitchFamily="34" charset="0"/>
                        <a:buChar char="•"/>
                      </a:pPr>
                      <a:r>
                        <a:rPr lang="en-AU" sz="1050" b="0" kern="1200" dirty="0">
                          <a:solidFill>
                            <a:srgbClr val="000000"/>
                          </a:solidFill>
                          <a:latin typeface="+mn-lt"/>
                          <a:ea typeface="+mn-ea"/>
                          <a:cs typeface="+mn-cs"/>
                        </a:rPr>
                        <a:t>Cooperation and collaboration with other industry bodies including universities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144000" indent="-144000">
                        <a:buFont typeface="Arial" panose="020B0604020202020204" pitchFamily="34" charset="0"/>
                        <a:buChar char="•"/>
                      </a:pPr>
                      <a:r>
                        <a:rPr lang="en-AU" sz="1050" b="0" kern="1200" dirty="0">
                          <a:solidFill>
                            <a:srgbClr val="000000"/>
                          </a:solidFill>
                          <a:latin typeface="+mn-lt"/>
                          <a:ea typeface="+mn-ea"/>
                          <a:cs typeface="+mn-cs"/>
                        </a:rPr>
                        <a:t>Developing and delivering the IAQ Assembly </a:t>
                      </a:r>
                    </a:p>
                    <a:p>
                      <a:pPr marL="144000" indent="-144000">
                        <a:buFont typeface="Arial" panose="020B0604020202020204" pitchFamily="34" charset="0"/>
                        <a:buChar char="•"/>
                      </a:pPr>
                      <a:r>
                        <a:rPr lang="en-AU" sz="1050" b="0" kern="1200" dirty="0">
                          <a:solidFill>
                            <a:srgbClr val="000000"/>
                          </a:solidFill>
                          <a:latin typeface="+mn-lt"/>
                          <a:ea typeface="+mn-ea"/>
                          <a:cs typeface="+mn-cs"/>
                        </a:rPr>
                        <a:t>Development and implementation of industry/government events</a:t>
                      </a:r>
                    </a:p>
                    <a:p>
                      <a:pPr marL="144000" indent="-144000">
                        <a:buFont typeface="Arial" panose="020B0604020202020204" pitchFamily="34" charset="0"/>
                        <a:buChar char="•"/>
                      </a:pPr>
                      <a:r>
                        <a:rPr lang="en-AU" sz="1050" b="0" kern="1200" dirty="0">
                          <a:solidFill>
                            <a:srgbClr val="000000"/>
                          </a:solidFill>
                          <a:latin typeface="+mn-lt"/>
                          <a:ea typeface="+mn-ea"/>
                          <a:cs typeface="+mn-cs"/>
                        </a:rPr>
                        <a:t>Taskforce initiatives and empowering EPIQ</a:t>
                      </a:r>
                    </a:p>
                    <a:p>
                      <a:pPr marL="144000" indent="-144000">
                        <a:buFont typeface="Arial" panose="020B0604020202020204" pitchFamily="34" charset="0"/>
                        <a:buChar char="•"/>
                      </a:pPr>
                      <a:r>
                        <a:rPr lang="en-AU" sz="1050" b="0" kern="1200" dirty="0">
                          <a:solidFill>
                            <a:srgbClr val="000000"/>
                          </a:solidFill>
                          <a:latin typeface="+mn-lt"/>
                          <a:ea typeface="+mn-ea"/>
                          <a:cs typeface="+mn-cs"/>
                        </a:rPr>
                        <a:t>Collaborating with other associations, government working groups and the university sector </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50" b="0" kern="1200" dirty="0">
                          <a:solidFill>
                            <a:srgbClr val="000000"/>
                          </a:solidFill>
                          <a:latin typeface="+mn-lt"/>
                          <a:ea typeface="+mn-ea"/>
                          <a:cs typeface="+mn-cs"/>
                        </a:rPr>
                        <a:t>Developing a communications strategy</a:t>
                      </a:r>
                      <a:r>
                        <a:rPr lang="en-AU" sz="1050" b="0" kern="1200" dirty="0">
                          <a:solidFill>
                            <a:srgbClr val="FF0000"/>
                          </a:solidFill>
                          <a:latin typeface="+mn-lt"/>
                          <a:ea typeface="+mn-ea"/>
                          <a:cs typeface="+mn-cs"/>
                        </a:rPr>
                        <a:t> </a:t>
                      </a:r>
                      <a:r>
                        <a:rPr lang="en-AU" sz="1050" b="0" kern="1200" dirty="0">
                          <a:solidFill>
                            <a:srgbClr val="000000"/>
                          </a:solidFill>
                          <a:latin typeface="+mn-lt"/>
                          <a:ea typeface="+mn-ea"/>
                          <a:cs typeface="+mn-cs"/>
                        </a:rPr>
                        <a:t>to engage with broader industry</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144000" indent="-144000">
                        <a:buFont typeface="Arial" panose="020B0604020202020204" pitchFamily="34" charset="0"/>
                        <a:buChar char="•"/>
                      </a:pPr>
                      <a:r>
                        <a:rPr lang="en-AU" sz="1050" b="0" kern="1200" dirty="0">
                          <a:solidFill>
                            <a:srgbClr val="000000"/>
                          </a:solidFill>
                          <a:latin typeface="+mn-lt"/>
                          <a:ea typeface="+mn-ea"/>
                          <a:cs typeface="+mn-cs"/>
                        </a:rPr>
                        <a:t>Potential for rolling series of projects/ policies and initiatives consistent with the vision</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50" b="0" kern="1200" dirty="0">
                          <a:solidFill>
                            <a:srgbClr val="000000"/>
                          </a:solidFill>
                          <a:latin typeface="+mn-lt"/>
                          <a:ea typeface="+mn-ea"/>
                          <a:cs typeface="+mn-cs"/>
                        </a:rPr>
                        <a:t>Identifying future gaps for what’s needed in delivering vision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5656627"/>
                  </a:ext>
                </a:extLst>
              </a:tr>
              <a:tr h="1889183">
                <a:tc>
                  <a:txBody>
                    <a:bodyPr/>
                    <a:lstStyle/>
                    <a:p>
                      <a:r>
                        <a:rPr lang="en-AU" sz="2400" b="0" kern="1200" dirty="0">
                          <a:solidFill>
                            <a:srgbClr val="0070C0"/>
                          </a:solidFill>
                          <a:latin typeface="+mn-lt"/>
                          <a:ea typeface="+mn-ea"/>
                          <a:cs typeface="+mn-cs"/>
                        </a:rPr>
                        <a:t>2. </a:t>
                      </a:r>
                    </a:p>
                    <a:p>
                      <a:r>
                        <a:rPr lang="en-AU" sz="1050" b="1" kern="1200" dirty="0">
                          <a:solidFill>
                            <a:srgbClr val="0070C0"/>
                          </a:solidFill>
                          <a:latin typeface="+mn-lt"/>
                          <a:ea typeface="+mn-ea"/>
                          <a:cs typeface="+mn-cs"/>
                        </a:rPr>
                        <a:t>Delivering better infrastructure outcomes for Qld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4EEF9">
                        <a:alpha val="6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b="0" kern="1200" dirty="0">
                          <a:solidFill>
                            <a:srgbClr val="000000"/>
                          </a:solidFill>
                          <a:latin typeface="+mn-lt"/>
                          <a:ea typeface="+mn-ea"/>
                          <a:cs typeface="+mn-cs"/>
                        </a:rPr>
                        <a:t>Supporting and lifting industry and government to deliver better infrastructure outcomes, holding participants accountable for actions and engaging regularly on immediate issues and enabling leadership development. </a:t>
                      </a:r>
                    </a:p>
                    <a:p>
                      <a:endParaRPr lang="en-AU" sz="1050" b="0" kern="1200" dirty="0">
                        <a:solidFill>
                          <a:srgbClr val="000000"/>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4EEF9">
                        <a:alpha val="60000"/>
                      </a:srgbClr>
                    </a:solidFill>
                  </a:tcPr>
                </a:tc>
                <a:tc>
                  <a:txBody>
                    <a:bodyPr/>
                    <a:lstStyle/>
                    <a:p>
                      <a:pPr marL="144000" indent="-144000">
                        <a:buFont typeface="Arial" panose="020B0604020202020204" pitchFamily="34" charset="0"/>
                        <a:buChar char="•"/>
                      </a:pPr>
                      <a:r>
                        <a:rPr lang="en-AU" sz="1050" b="0" kern="1200" dirty="0">
                          <a:solidFill>
                            <a:srgbClr val="000000"/>
                          </a:solidFill>
                          <a:latin typeface="+mn-lt"/>
                          <a:ea typeface="+mn-ea"/>
                          <a:cs typeface="+mn-cs"/>
                        </a:rPr>
                        <a:t>ESG initiatives sponsored by taskforces</a:t>
                      </a:r>
                    </a:p>
                    <a:p>
                      <a:pPr marL="144000" indent="-144000">
                        <a:buFont typeface="Arial" panose="020B0604020202020204" pitchFamily="34" charset="0"/>
                        <a:buChar char="•"/>
                      </a:pPr>
                      <a:r>
                        <a:rPr lang="en-AU" sz="1050" b="0" kern="1200" dirty="0">
                          <a:solidFill>
                            <a:srgbClr val="000000"/>
                          </a:solidFill>
                          <a:latin typeface="+mn-lt"/>
                          <a:ea typeface="+mn-ea"/>
                          <a:cs typeface="+mn-cs"/>
                        </a:rPr>
                        <a:t>Investment decision making reform </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50" b="0" kern="1200" dirty="0">
                          <a:solidFill>
                            <a:srgbClr val="000000"/>
                          </a:solidFill>
                          <a:latin typeface="+mn-lt"/>
                          <a:ea typeface="+mn-ea"/>
                          <a:cs typeface="+mn-cs"/>
                        </a:rPr>
                        <a:t>Industry capacity and skill gap analysis</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50" b="0" kern="1200" dirty="0">
                          <a:solidFill>
                            <a:srgbClr val="000000"/>
                          </a:solidFill>
                          <a:latin typeface="+mn-lt"/>
                          <a:ea typeface="+mn-ea"/>
                          <a:cs typeface="+mn-cs"/>
                        </a:rPr>
                        <a:t>Broadening IAQ member relationships across all levels of government</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50" b="0" kern="1200" dirty="0">
                          <a:solidFill>
                            <a:srgbClr val="000000"/>
                          </a:solidFill>
                          <a:latin typeface="+mn-lt"/>
                          <a:ea typeface="+mn-ea"/>
                          <a:cs typeface="+mn-cs"/>
                        </a:rPr>
                        <a:t>Encourage greater diversity in thought, opinion and participation in industry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4EEF9">
                        <a:alpha val="60000"/>
                      </a:srgbClr>
                    </a:solidFill>
                  </a:tcPr>
                </a:tc>
                <a:tc>
                  <a:txBody>
                    <a:bodyPr/>
                    <a:lstStyle/>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50" b="0" kern="1200" dirty="0">
                          <a:solidFill>
                            <a:srgbClr val="000000"/>
                          </a:solidFill>
                          <a:latin typeface="+mn-lt"/>
                          <a:ea typeface="+mn-ea"/>
                          <a:cs typeface="+mn-cs"/>
                        </a:rPr>
                        <a:t>2032 Olympic event series</a:t>
                      </a:r>
                    </a:p>
                    <a:p>
                      <a:pPr marL="144000" indent="-144000">
                        <a:buFont typeface="Arial" panose="020B0604020202020204" pitchFamily="34" charset="0"/>
                        <a:buChar char="•"/>
                      </a:pPr>
                      <a:r>
                        <a:rPr lang="en-AU" sz="1050" b="0" kern="1200" dirty="0">
                          <a:solidFill>
                            <a:srgbClr val="000000"/>
                          </a:solidFill>
                          <a:latin typeface="+mn-lt"/>
                          <a:ea typeface="+mn-ea"/>
                          <a:cs typeface="+mn-cs"/>
                        </a:rPr>
                        <a:t>Specific Events / webinars with key leaders and influencers</a:t>
                      </a:r>
                    </a:p>
                    <a:p>
                      <a:pPr marL="144000" indent="-144000">
                        <a:buFont typeface="Arial" panose="020B0604020202020204" pitchFamily="34" charset="0"/>
                        <a:buChar char="•"/>
                      </a:pPr>
                      <a:r>
                        <a:rPr lang="en-AU" sz="1050" b="0" kern="1200" dirty="0">
                          <a:solidFill>
                            <a:srgbClr val="000000"/>
                          </a:solidFill>
                          <a:latin typeface="+mn-lt"/>
                          <a:ea typeface="+mn-ea"/>
                          <a:cs typeface="+mn-cs"/>
                        </a:rPr>
                        <a:t>Thought leadership through continuation of iQ</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50" b="0" kern="1200" dirty="0">
                          <a:solidFill>
                            <a:srgbClr val="000000"/>
                          </a:solidFill>
                          <a:latin typeface="+mn-lt"/>
                          <a:ea typeface="+mn-ea"/>
                          <a:cs typeface="+mn-cs"/>
                        </a:rPr>
                        <a:t>Review of investment decision making frameworks</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50" b="0" kern="1200" dirty="0">
                          <a:solidFill>
                            <a:srgbClr val="000000"/>
                          </a:solidFill>
                          <a:latin typeface="+mn-lt"/>
                          <a:ea typeface="+mn-ea"/>
                          <a:cs typeface="+mn-cs"/>
                        </a:rPr>
                        <a:t>Piloting new models to imbed collaborative frameworks</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50" b="0" kern="1200" dirty="0">
                          <a:solidFill>
                            <a:srgbClr val="000000"/>
                          </a:solidFill>
                          <a:latin typeface="+mn-lt"/>
                          <a:ea typeface="+mn-ea"/>
                          <a:cs typeface="+mn-cs"/>
                        </a:rPr>
                        <a:t>Explore industry exchanges and joint mentoring programs </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50" b="0" kern="1200" dirty="0">
                          <a:solidFill>
                            <a:srgbClr val="000000"/>
                          </a:solidFill>
                          <a:latin typeface="+mn-lt"/>
                          <a:ea typeface="+mn-ea"/>
                          <a:cs typeface="+mn-cs"/>
                        </a:rPr>
                        <a:t>Imbedding collaborative frameworks across sectors</a:t>
                      </a:r>
                    </a:p>
                    <a:p>
                      <a:pPr marL="144000" marR="0" lvl="0"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50" b="0" kern="1200" dirty="0">
                          <a:solidFill>
                            <a:srgbClr val="000000"/>
                          </a:solidFill>
                          <a:latin typeface="+mn-lt"/>
                          <a:ea typeface="+mn-ea"/>
                          <a:cs typeface="+mn-cs"/>
                        </a:rPr>
                        <a:t>Creating opportunities for improved diversity and participation in industry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4EEF9">
                        <a:alpha val="60000"/>
                      </a:srgbClr>
                    </a:solidFill>
                  </a:tcPr>
                </a:tc>
                <a:tc>
                  <a:txBody>
                    <a:bodyPr/>
                    <a:lstStyle/>
                    <a:p>
                      <a:pPr marL="144000" indent="-144000">
                        <a:buFont typeface="Arial" panose="020B0604020202020204" pitchFamily="34" charset="0"/>
                        <a:buChar char="•"/>
                      </a:pPr>
                      <a:r>
                        <a:rPr lang="en-AU" sz="1050" b="0" kern="1200" dirty="0">
                          <a:solidFill>
                            <a:srgbClr val="000000"/>
                          </a:solidFill>
                          <a:latin typeface="+mn-lt"/>
                          <a:ea typeface="+mn-ea"/>
                          <a:cs typeface="+mn-cs"/>
                        </a:rPr>
                        <a:t>Adoption of newly developed elements (as a result of greater engagement and cooperation) within government to continuously drive  better outcomes in response to new infrastructure  challenges as they develop within our community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4EEF9">
                        <a:alpha val="60000"/>
                      </a:srgbClr>
                    </a:solidFill>
                  </a:tcPr>
                </a:tc>
                <a:extLst>
                  <a:ext uri="{0D108BD9-81ED-4DB2-BD59-A6C34878D82A}">
                    <a16:rowId xmlns:a16="http://schemas.microsoft.com/office/drawing/2014/main" val="1718801613"/>
                  </a:ext>
                </a:extLst>
              </a:tr>
            </a:tbl>
          </a:graphicData>
        </a:graphic>
      </p:graphicFrame>
      <p:pic>
        <p:nvPicPr>
          <p:cNvPr id="2070" name="Picture 22">
            <a:extLst>
              <a:ext uri="{FF2B5EF4-FFF2-40B4-BE49-F238E27FC236}">
                <a16:creationId xmlns:a16="http://schemas.microsoft.com/office/drawing/2014/main" id="{7A4222FC-9906-4646-9DCF-58435D271A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7931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BE2A4-B3E3-4267-8B47-D02C40C61842}"/>
              </a:ext>
            </a:extLst>
          </p:cNvPr>
          <p:cNvSpPr>
            <a:spLocks noGrp="1"/>
          </p:cNvSpPr>
          <p:nvPr>
            <p:ph type="title"/>
          </p:nvPr>
        </p:nvSpPr>
        <p:spPr/>
        <p:txBody>
          <a:bodyPr>
            <a:normAutofit/>
          </a:bodyPr>
          <a:lstStyle/>
          <a:p>
            <a:r>
              <a:rPr lang="en-AU" dirty="0"/>
              <a:t>Our 2022 outcome areas</a:t>
            </a:r>
          </a:p>
        </p:txBody>
      </p:sp>
      <p:sp>
        <p:nvSpPr>
          <p:cNvPr id="3" name="Content Placeholder 2">
            <a:extLst>
              <a:ext uri="{FF2B5EF4-FFF2-40B4-BE49-F238E27FC236}">
                <a16:creationId xmlns:a16="http://schemas.microsoft.com/office/drawing/2014/main" id="{7E18BBA4-E088-4DA3-98CF-9E0632D18CDE}"/>
              </a:ext>
            </a:extLst>
          </p:cNvPr>
          <p:cNvSpPr>
            <a:spLocks noGrp="1"/>
          </p:cNvSpPr>
          <p:nvPr>
            <p:ph type="body" idx="1"/>
          </p:nvPr>
        </p:nvSpPr>
        <p:spPr>
          <a:xfrm>
            <a:off x="1665165" y="1545401"/>
            <a:ext cx="5810808" cy="3472849"/>
          </a:xfrm>
        </p:spPr>
        <p:txBody>
          <a:bodyPr>
            <a:noAutofit/>
          </a:bodyPr>
          <a:lstStyle/>
          <a:p>
            <a:pPr marL="0" algn="l" rtl="0" eaLnBrk="1" fontAlgn="t" latinLnBrk="0" hangingPunct="1">
              <a:spcBef>
                <a:spcPts val="0"/>
              </a:spcBef>
              <a:spcAft>
                <a:spcPts val="1200"/>
              </a:spcAft>
            </a:pPr>
            <a:r>
              <a:rPr lang="en-AU" sz="1200" b="1" dirty="0">
                <a:solidFill>
                  <a:srgbClr val="000000"/>
                </a:solidFill>
              </a:rPr>
              <a:t>Le</a:t>
            </a:r>
            <a:r>
              <a:rPr lang="en-AU" sz="1200" dirty="0">
                <a:solidFill>
                  <a:srgbClr val="000000"/>
                </a:solidFill>
              </a:rPr>
              <a:t>ad community and industry on future infrastructure needs and opportunities and pathway to achievement</a:t>
            </a:r>
          </a:p>
          <a:p>
            <a:pPr marR="0" algn="l" rtl="0" eaLnBrk="1" fontAlgn="auto" latinLnBrk="0" hangingPunct="1">
              <a:spcBef>
                <a:spcPts val="0"/>
              </a:spcBef>
              <a:spcAft>
                <a:spcPts val="1200"/>
              </a:spcAft>
            </a:pPr>
            <a:r>
              <a:rPr lang="en-AU" sz="1200" dirty="0">
                <a:solidFill>
                  <a:srgbClr val="000000"/>
                </a:solidFill>
              </a:rPr>
              <a:t>Proactive IAQ member and community engagement</a:t>
            </a:r>
          </a:p>
          <a:p>
            <a:pPr>
              <a:spcBef>
                <a:spcPts val="0"/>
              </a:spcBef>
              <a:spcAft>
                <a:spcPts val="1200"/>
              </a:spcAft>
            </a:pPr>
            <a:r>
              <a:rPr lang="en-AU" sz="1200" dirty="0">
                <a:solidFill>
                  <a:srgbClr val="000000"/>
                </a:solidFill>
              </a:rPr>
              <a:t>Delivery of the 2022 IAQ Assembly, our annual major thought leadership and networking event</a:t>
            </a:r>
          </a:p>
          <a:p>
            <a:pPr marR="0" algn="l" rtl="0" eaLnBrk="1" fontAlgn="auto" latinLnBrk="0" hangingPunct="1">
              <a:spcBef>
                <a:spcPts val="0"/>
              </a:spcBef>
              <a:spcAft>
                <a:spcPts val="1200"/>
              </a:spcAft>
            </a:pPr>
            <a:r>
              <a:rPr lang="en-AU" sz="1200" dirty="0">
                <a:solidFill>
                  <a:srgbClr val="000000"/>
                </a:solidFill>
              </a:rPr>
              <a:t>Broadening member value by introducing new networking opportunities and widening IAQ’s sector focus</a:t>
            </a:r>
          </a:p>
          <a:p>
            <a:pPr marR="0" algn="l" rtl="0" eaLnBrk="1" fontAlgn="auto" latinLnBrk="0" hangingPunct="1">
              <a:spcBef>
                <a:spcPts val="0"/>
              </a:spcBef>
              <a:spcAft>
                <a:spcPts val="1200"/>
              </a:spcAft>
            </a:pPr>
            <a:r>
              <a:rPr lang="en-AU" sz="1200" dirty="0">
                <a:solidFill>
                  <a:srgbClr val="000000"/>
                </a:solidFill>
              </a:rPr>
              <a:t>Raising capability, skills and knowledge within the industry through increased working group participation and thought leadership (iQ)</a:t>
            </a:r>
          </a:p>
          <a:p>
            <a:pPr algn="l" rtl="0" eaLnBrk="1" fontAlgn="t" latinLnBrk="0" hangingPunct="1">
              <a:spcBef>
                <a:spcPts val="0"/>
              </a:spcBef>
              <a:spcAft>
                <a:spcPts val="1200"/>
              </a:spcAft>
            </a:pPr>
            <a:r>
              <a:rPr lang="en-AU" sz="1200" dirty="0">
                <a:solidFill>
                  <a:srgbClr val="000000"/>
                </a:solidFill>
              </a:rPr>
              <a:t>Enabling critical conversations and collaboration between government &amp; private sectors to enable early involvement in problem solving, building trust and lifting private sector investment </a:t>
            </a:r>
          </a:p>
          <a:p>
            <a:pPr algn="l" rtl="0" eaLnBrk="1" fontAlgn="t" latinLnBrk="0" hangingPunct="1">
              <a:spcBef>
                <a:spcPts val="0"/>
              </a:spcBef>
              <a:spcAft>
                <a:spcPts val="1200"/>
              </a:spcAft>
            </a:pPr>
            <a:r>
              <a:rPr lang="en-AU" sz="1200" dirty="0">
                <a:solidFill>
                  <a:srgbClr val="000000"/>
                </a:solidFill>
              </a:rPr>
              <a:t>Continuing a number of initiatives with government (Funding &amp; Financing, 2032 Games and Collaborative Framework with TMR)</a:t>
            </a:r>
          </a:p>
          <a:p>
            <a:pPr algn="l" rtl="0" eaLnBrk="1" fontAlgn="t" latinLnBrk="0" hangingPunct="1">
              <a:spcBef>
                <a:spcPts val="0"/>
              </a:spcBef>
              <a:spcAft>
                <a:spcPts val="1200"/>
              </a:spcAft>
            </a:pPr>
            <a:r>
              <a:rPr lang="en-AU" sz="1200" dirty="0">
                <a:solidFill>
                  <a:srgbClr val="000000"/>
                </a:solidFill>
              </a:rPr>
              <a:t>Enabling diverse, new and innovative thinking beyond the status quo through increased industry engagement, the introduction of The Assembly and iQ</a:t>
            </a:r>
          </a:p>
          <a:p>
            <a:pPr algn="l" rtl="0" eaLnBrk="1" fontAlgn="t" latinLnBrk="0" hangingPunct="1">
              <a:spcBef>
                <a:spcPts val="0"/>
              </a:spcBef>
              <a:spcAft>
                <a:spcPts val="1200"/>
              </a:spcAft>
            </a:pPr>
            <a:r>
              <a:rPr lang="en-AU" sz="1200" dirty="0">
                <a:solidFill>
                  <a:srgbClr val="000000"/>
                </a:solidFill>
              </a:rPr>
              <a:t>Collaborating across industry bodies to better infrastructure outcomes for our members</a:t>
            </a:r>
          </a:p>
          <a:p>
            <a:pPr algn="l" rtl="0" eaLnBrk="1" fontAlgn="t" latinLnBrk="0" hangingPunct="1">
              <a:spcBef>
                <a:spcPts val="0"/>
              </a:spcBef>
              <a:spcAft>
                <a:spcPts val="1200"/>
              </a:spcAft>
            </a:pPr>
            <a:r>
              <a:rPr lang="en-AU" sz="1200" dirty="0">
                <a:solidFill>
                  <a:srgbClr val="000000"/>
                </a:solidFill>
              </a:rPr>
              <a:t>Raising the profile of topics relevant for our members through achieving genuine government buy-in on issues that are important to our membership</a:t>
            </a:r>
          </a:p>
          <a:p>
            <a:pPr>
              <a:spcAft>
                <a:spcPts val="1200"/>
              </a:spcAft>
            </a:pPr>
            <a:endParaRPr lang="en-AU" sz="1200" dirty="0"/>
          </a:p>
        </p:txBody>
      </p:sp>
      <p:sp>
        <p:nvSpPr>
          <p:cNvPr id="5" name="TextBox 4">
            <a:extLst>
              <a:ext uri="{FF2B5EF4-FFF2-40B4-BE49-F238E27FC236}">
                <a16:creationId xmlns:a16="http://schemas.microsoft.com/office/drawing/2014/main" id="{974CEA52-1B82-44DC-95E0-827B32695F14}"/>
              </a:ext>
            </a:extLst>
          </p:cNvPr>
          <p:cNvSpPr txBox="1"/>
          <p:nvPr/>
        </p:nvSpPr>
        <p:spPr>
          <a:xfrm>
            <a:off x="1075660" y="1331164"/>
            <a:ext cx="1335943" cy="769441"/>
          </a:xfrm>
          <a:prstGeom prst="rect">
            <a:avLst/>
          </a:prstGeom>
          <a:noFill/>
        </p:spPr>
        <p:txBody>
          <a:bodyPr wrap="square">
            <a:spAutoFit/>
          </a:bodyPr>
          <a:lstStyle/>
          <a:p>
            <a:r>
              <a:rPr lang="en-AU" sz="4400" dirty="0">
                <a:solidFill>
                  <a:srgbClr val="432D73"/>
                </a:solidFill>
                <a:latin typeface="Webdings" panose="05030102010509060703" pitchFamily="18" charset="2"/>
              </a:rPr>
              <a:t>a</a:t>
            </a:r>
          </a:p>
        </p:txBody>
      </p:sp>
      <p:sp>
        <p:nvSpPr>
          <p:cNvPr id="7" name="TextBox 6">
            <a:extLst>
              <a:ext uri="{FF2B5EF4-FFF2-40B4-BE49-F238E27FC236}">
                <a16:creationId xmlns:a16="http://schemas.microsoft.com/office/drawing/2014/main" id="{BEE966FA-B006-4349-939F-C8342BEB81FF}"/>
              </a:ext>
            </a:extLst>
          </p:cNvPr>
          <p:cNvSpPr txBox="1"/>
          <p:nvPr/>
        </p:nvSpPr>
        <p:spPr>
          <a:xfrm>
            <a:off x="1075659" y="1731692"/>
            <a:ext cx="1335943" cy="769441"/>
          </a:xfrm>
          <a:prstGeom prst="rect">
            <a:avLst/>
          </a:prstGeom>
          <a:noFill/>
        </p:spPr>
        <p:txBody>
          <a:bodyPr wrap="square">
            <a:spAutoFit/>
          </a:bodyPr>
          <a:lstStyle/>
          <a:p>
            <a:r>
              <a:rPr lang="en-AU" sz="4400" dirty="0">
                <a:solidFill>
                  <a:srgbClr val="432D73"/>
                </a:solidFill>
                <a:latin typeface="Webdings" panose="05030102010509060703" pitchFamily="18" charset="2"/>
              </a:rPr>
              <a:t>a</a:t>
            </a:r>
          </a:p>
        </p:txBody>
      </p:sp>
      <p:sp>
        <p:nvSpPr>
          <p:cNvPr id="8" name="TextBox 7">
            <a:extLst>
              <a:ext uri="{FF2B5EF4-FFF2-40B4-BE49-F238E27FC236}">
                <a16:creationId xmlns:a16="http://schemas.microsoft.com/office/drawing/2014/main" id="{157B0A23-FA85-4B6A-B03B-8D9943E1273F}"/>
              </a:ext>
            </a:extLst>
          </p:cNvPr>
          <p:cNvSpPr txBox="1"/>
          <p:nvPr/>
        </p:nvSpPr>
        <p:spPr>
          <a:xfrm>
            <a:off x="1075658" y="2132567"/>
            <a:ext cx="1335943" cy="769441"/>
          </a:xfrm>
          <a:prstGeom prst="rect">
            <a:avLst/>
          </a:prstGeom>
          <a:noFill/>
        </p:spPr>
        <p:txBody>
          <a:bodyPr wrap="square">
            <a:spAutoFit/>
          </a:bodyPr>
          <a:lstStyle/>
          <a:p>
            <a:r>
              <a:rPr lang="en-AU" sz="4400" dirty="0">
                <a:solidFill>
                  <a:srgbClr val="432D73"/>
                </a:solidFill>
                <a:latin typeface="Webdings" panose="05030102010509060703" pitchFamily="18" charset="2"/>
              </a:rPr>
              <a:t>a</a:t>
            </a:r>
          </a:p>
        </p:txBody>
      </p:sp>
      <p:sp>
        <p:nvSpPr>
          <p:cNvPr id="10" name="TextBox 9">
            <a:extLst>
              <a:ext uri="{FF2B5EF4-FFF2-40B4-BE49-F238E27FC236}">
                <a16:creationId xmlns:a16="http://schemas.microsoft.com/office/drawing/2014/main" id="{0C044A7A-058D-4B95-A6E2-E4E31649D0AF}"/>
              </a:ext>
            </a:extLst>
          </p:cNvPr>
          <p:cNvSpPr txBox="1"/>
          <p:nvPr/>
        </p:nvSpPr>
        <p:spPr>
          <a:xfrm>
            <a:off x="1075656" y="2600610"/>
            <a:ext cx="1335943" cy="769441"/>
          </a:xfrm>
          <a:prstGeom prst="rect">
            <a:avLst/>
          </a:prstGeom>
          <a:noFill/>
        </p:spPr>
        <p:txBody>
          <a:bodyPr wrap="square">
            <a:spAutoFit/>
          </a:bodyPr>
          <a:lstStyle/>
          <a:p>
            <a:r>
              <a:rPr lang="en-AU" sz="4400" dirty="0">
                <a:solidFill>
                  <a:srgbClr val="432D73"/>
                </a:solidFill>
                <a:latin typeface="Webdings" panose="05030102010509060703" pitchFamily="18" charset="2"/>
              </a:rPr>
              <a:t>a</a:t>
            </a:r>
          </a:p>
        </p:txBody>
      </p:sp>
      <p:sp>
        <p:nvSpPr>
          <p:cNvPr id="12" name="TextBox 11">
            <a:extLst>
              <a:ext uri="{FF2B5EF4-FFF2-40B4-BE49-F238E27FC236}">
                <a16:creationId xmlns:a16="http://schemas.microsoft.com/office/drawing/2014/main" id="{9997CD5E-B2A9-46F5-89B2-D17CE11D5AD9}"/>
              </a:ext>
            </a:extLst>
          </p:cNvPr>
          <p:cNvSpPr txBox="1"/>
          <p:nvPr/>
        </p:nvSpPr>
        <p:spPr>
          <a:xfrm>
            <a:off x="1075654" y="3109703"/>
            <a:ext cx="1335943" cy="769441"/>
          </a:xfrm>
          <a:prstGeom prst="rect">
            <a:avLst/>
          </a:prstGeom>
          <a:noFill/>
        </p:spPr>
        <p:txBody>
          <a:bodyPr wrap="square">
            <a:spAutoFit/>
          </a:bodyPr>
          <a:lstStyle/>
          <a:p>
            <a:r>
              <a:rPr lang="en-AU" sz="4400" dirty="0">
                <a:solidFill>
                  <a:srgbClr val="432D73"/>
                </a:solidFill>
                <a:latin typeface="Webdings" panose="05030102010509060703" pitchFamily="18" charset="2"/>
              </a:rPr>
              <a:t>a</a:t>
            </a:r>
          </a:p>
        </p:txBody>
      </p:sp>
      <p:sp>
        <p:nvSpPr>
          <p:cNvPr id="13" name="TextBox 12">
            <a:extLst>
              <a:ext uri="{FF2B5EF4-FFF2-40B4-BE49-F238E27FC236}">
                <a16:creationId xmlns:a16="http://schemas.microsoft.com/office/drawing/2014/main" id="{7B5AB9BF-A2A5-4D49-ACE4-2EEBB66BD678}"/>
              </a:ext>
            </a:extLst>
          </p:cNvPr>
          <p:cNvSpPr txBox="1"/>
          <p:nvPr/>
        </p:nvSpPr>
        <p:spPr>
          <a:xfrm>
            <a:off x="1075653" y="3670715"/>
            <a:ext cx="1335943" cy="769441"/>
          </a:xfrm>
          <a:prstGeom prst="rect">
            <a:avLst/>
          </a:prstGeom>
          <a:noFill/>
        </p:spPr>
        <p:txBody>
          <a:bodyPr wrap="square">
            <a:spAutoFit/>
          </a:bodyPr>
          <a:lstStyle/>
          <a:p>
            <a:r>
              <a:rPr lang="en-AU" sz="4400" dirty="0">
                <a:solidFill>
                  <a:srgbClr val="432D73"/>
                </a:solidFill>
                <a:latin typeface="Webdings" panose="05030102010509060703" pitchFamily="18" charset="2"/>
              </a:rPr>
              <a:t>a</a:t>
            </a:r>
          </a:p>
        </p:txBody>
      </p:sp>
      <p:sp>
        <p:nvSpPr>
          <p:cNvPr id="15" name="TextBox 14">
            <a:extLst>
              <a:ext uri="{FF2B5EF4-FFF2-40B4-BE49-F238E27FC236}">
                <a16:creationId xmlns:a16="http://schemas.microsoft.com/office/drawing/2014/main" id="{7B761C58-4092-4F2F-A246-E66E12BA9588}"/>
              </a:ext>
            </a:extLst>
          </p:cNvPr>
          <p:cNvSpPr txBox="1"/>
          <p:nvPr/>
        </p:nvSpPr>
        <p:spPr>
          <a:xfrm>
            <a:off x="1075651" y="4250145"/>
            <a:ext cx="1335943" cy="769441"/>
          </a:xfrm>
          <a:prstGeom prst="rect">
            <a:avLst/>
          </a:prstGeom>
          <a:noFill/>
        </p:spPr>
        <p:txBody>
          <a:bodyPr wrap="square">
            <a:spAutoFit/>
          </a:bodyPr>
          <a:lstStyle/>
          <a:p>
            <a:r>
              <a:rPr lang="en-AU" sz="4400" dirty="0">
                <a:solidFill>
                  <a:srgbClr val="432D73"/>
                </a:solidFill>
                <a:latin typeface="Webdings" panose="05030102010509060703" pitchFamily="18" charset="2"/>
              </a:rPr>
              <a:t>a</a:t>
            </a:r>
          </a:p>
        </p:txBody>
      </p:sp>
      <p:sp>
        <p:nvSpPr>
          <p:cNvPr id="16" name="TextBox 15">
            <a:extLst>
              <a:ext uri="{FF2B5EF4-FFF2-40B4-BE49-F238E27FC236}">
                <a16:creationId xmlns:a16="http://schemas.microsoft.com/office/drawing/2014/main" id="{DD50170E-EA64-4F57-B4C0-5D20ACFD80F9}"/>
              </a:ext>
            </a:extLst>
          </p:cNvPr>
          <p:cNvSpPr txBox="1"/>
          <p:nvPr/>
        </p:nvSpPr>
        <p:spPr>
          <a:xfrm>
            <a:off x="1075650" y="4718564"/>
            <a:ext cx="1335943" cy="769441"/>
          </a:xfrm>
          <a:prstGeom prst="rect">
            <a:avLst/>
          </a:prstGeom>
          <a:noFill/>
        </p:spPr>
        <p:txBody>
          <a:bodyPr wrap="square">
            <a:spAutoFit/>
          </a:bodyPr>
          <a:lstStyle/>
          <a:p>
            <a:r>
              <a:rPr lang="en-AU" sz="4400" dirty="0">
                <a:solidFill>
                  <a:srgbClr val="432D73"/>
                </a:solidFill>
                <a:latin typeface="Webdings" panose="05030102010509060703" pitchFamily="18" charset="2"/>
              </a:rPr>
              <a:t>a</a:t>
            </a:r>
          </a:p>
        </p:txBody>
      </p:sp>
      <p:sp>
        <p:nvSpPr>
          <p:cNvPr id="17" name="TextBox 16">
            <a:extLst>
              <a:ext uri="{FF2B5EF4-FFF2-40B4-BE49-F238E27FC236}">
                <a16:creationId xmlns:a16="http://schemas.microsoft.com/office/drawing/2014/main" id="{F8E82BE1-7461-4796-8955-622F75FA3AF6}"/>
              </a:ext>
            </a:extLst>
          </p:cNvPr>
          <p:cNvSpPr txBox="1"/>
          <p:nvPr/>
        </p:nvSpPr>
        <p:spPr>
          <a:xfrm>
            <a:off x="1075649" y="5096284"/>
            <a:ext cx="1335943" cy="769441"/>
          </a:xfrm>
          <a:prstGeom prst="rect">
            <a:avLst/>
          </a:prstGeom>
          <a:noFill/>
        </p:spPr>
        <p:txBody>
          <a:bodyPr wrap="square">
            <a:spAutoFit/>
          </a:bodyPr>
          <a:lstStyle/>
          <a:p>
            <a:r>
              <a:rPr lang="en-AU" sz="4400" dirty="0">
                <a:solidFill>
                  <a:srgbClr val="432D73"/>
                </a:solidFill>
                <a:latin typeface="Webdings" panose="05030102010509060703" pitchFamily="18" charset="2"/>
              </a:rPr>
              <a:t>a</a:t>
            </a:r>
          </a:p>
        </p:txBody>
      </p:sp>
      <p:sp>
        <p:nvSpPr>
          <p:cNvPr id="18" name="TextBox 17">
            <a:extLst>
              <a:ext uri="{FF2B5EF4-FFF2-40B4-BE49-F238E27FC236}">
                <a16:creationId xmlns:a16="http://schemas.microsoft.com/office/drawing/2014/main" id="{FC8620C4-BB26-43A1-8776-ABB7C5BCB3B0}"/>
              </a:ext>
            </a:extLst>
          </p:cNvPr>
          <p:cNvSpPr txBox="1"/>
          <p:nvPr/>
        </p:nvSpPr>
        <p:spPr>
          <a:xfrm>
            <a:off x="1075648" y="5518204"/>
            <a:ext cx="1335943" cy="769441"/>
          </a:xfrm>
          <a:prstGeom prst="rect">
            <a:avLst/>
          </a:prstGeom>
          <a:noFill/>
        </p:spPr>
        <p:txBody>
          <a:bodyPr wrap="square">
            <a:spAutoFit/>
          </a:bodyPr>
          <a:lstStyle/>
          <a:p>
            <a:r>
              <a:rPr lang="en-AU" sz="4400" dirty="0">
                <a:solidFill>
                  <a:srgbClr val="432D73"/>
                </a:solidFill>
                <a:latin typeface="Webdings" panose="05030102010509060703" pitchFamily="18" charset="2"/>
              </a:rPr>
              <a:t>a</a:t>
            </a:r>
          </a:p>
        </p:txBody>
      </p:sp>
      <p:cxnSp>
        <p:nvCxnSpPr>
          <p:cNvPr id="20" name="Straight Connector 19">
            <a:extLst>
              <a:ext uri="{FF2B5EF4-FFF2-40B4-BE49-F238E27FC236}">
                <a16:creationId xmlns:a16="http://schemas.microsoft.com/office/drawing/2014/main" id="{0BC868FB-FEC7-4D27-9267-928075D73935}"/>
              </a:ext>
            </a:extLst>
          </p:cNvPr>
          <p:cNvCxnSpPr/>
          <p:nvPr/>
        </p:nvCxnSpPr>
        <p:spPr>
          <a:xfrm>
            <a:off x="1743619" y="1981279"/>
            <a:ext cx="5551484" cy="0"/>
          </a:xfrm>
          <a:prstGeom prst="line">
            <a:avLst/>
          </a:prstGeom>
          <a:ln>
            <a:solidFill>
              <a:srgbClr val="432D73">
                <a:alpha val="34902"/>
              </a:srgbClr>
            </a:solidFill>
          </a:ln>
        </p:spPr>
        <p:style>
          <a:lnRef idx="1">
            <a:schemeClr val="accent3"/>
          </a:lnRef>
          <a:fillRef idx="0">
            <a:schemeClr val="accent3"/>
          </a:fillRef>
          <a:effectRef idx="0">
            <a:schemeClr val="accent3"/>
          </a:effectRef>
          <a:fontRef idx="minor">
            <a:schemeClr val="tx1"/>
          </a:fontRef>
        </p:style>
      </p:cxnSp>
      <p:cxnSp>
        <p:nvCxnSpPr>
          <p:cNvPr id="21" name="Straight Connector 20">
            <a:extLst>
              <a:ext uri="{FF2B5EF4-FFF2-40B4-BE49-F238E27FC236}">
                <a16:creationId xmlns:a16="http://schemas.microsoft.com/office/drawing/2014/main" id="{FCC2E508-BF7C-4F72-B20C-CEE63B38FA26}"/>
              </a:ext>
            </a:extLst>
          </p:cNvPr>
          <p:cNvCxnSpPr/>
          <p:nvPr/>
        </p:nvCxnSpPr>
        <p:spPr>
          <a:xfrm>
            <a:off x="1743619" y="2290799"/>
            <a:ext cx="5551484" cy="0"/>
          </a:xfrm>
          <a:prstGeom prst="line">
            <a:avLst/>
          </a:prstGeom>
          <a:ln>
            <a:solidFill>
              <a:srgbClr val="432D73">
                <a:alpha val="34902"/>
              </a:srgbClr>
            </a:solidFill>
          </a:ln>
        </p:spPr>
        <p:style>
          <a:lnRef idx="1">
            <a:schemeClr val="accent3"/>
          </a:lnRef>
          <a:fillRef idx="0">
            <a:schemeClr val="accent3"/>
          </a:fillRef>
          <a:effectRef idx="0">
            <a:schemeClr val="accent3"/>
          </a:effectRef>
          <a:fontRef idx="minor">
            <a:schemeClr val="tx1"/>
          </a:fontRef>
        </p:style>
      </p:cxnSp>
      <p:cxnSp>
        <p:nvCxnSpPr>
          <p:cNvPr id="23" name="Straight Connector 22">
            <a:extLst>
              <a:ext uri="{FF2B5EF4-FFF2-40B4-BE49-F238E27FC236}">
                <a16:creationId xmlns:a16="http://schemas.microsoft.com/office/drawing/2014/main" id="{5C8AD33E-C95E-43C9-91AA-AEAE9870A556}"/>
              </a:ext>
            </a:extLst>
          </p:cNvPr>
          <p:cNvCxnSpPr/>
          <p:nvPr/>
        </p:nvCxnSpPr>
        <p:spPr>
          <a:xfrm>
            <a:off x="1743619" y="2779215"/>
            <a:ext cx="5551484" cy="0"/>
          </a:xfrm>
          <a:prstGeom prst="line">
            <a:avLst/>
          </a:prstGeom>
          <a:ln>
            <a:solidFill>
              <a:srgbClr val="432D73">
                <a:alpha val="34902"/>
              </a:srgbClr>
            </a:solidFill>
          </a:ln>
        </p:spPr>
        <p:style>
          <a:lnRef idx="1">
            <a:schemeClr val="accent3"/>
          </a:lnRef>
          <a:fillRef idx="0">
            <a:schemeClr val="accent3"/>
          </a:fillRef>
          <a:effectRef idx="0">
            <a:schemeClr val="accent3"/>
          </a:effectRef>
          <a:fontRef idx="minor">
            <a:schemeClr val="tx1"/>
          </a:fontRef>
        </p:style>
      </p:cxnSp>
      <p:cxnSp>
        <p:nvCxnSpPr>
          <p:cNvPr id="24" name="Straight Connector 23">
            <a:extLst>
              <a:ext uri="{FF2B5EF4-FFF2-40B4-BE49-F238E27FC236}">
                <a16:creationId xmlns:a16="http://schemas.microsoft.com/office/drawing/2014/main" id="{65ABCCFE-7010-4ED7-9690-A883E8D04911}"/>
              </a:ext>
            </a:extLst>
          </p:cNvPr>
          <p:cNvCxnSpPr/>
          <p:nvPr/>
        </p:nvCxnSpPr>
        <p:spPr>
          <a:xfrm>
            <a:off x="1743619" y="3269599"/>
            <a:ext cx="5551484" cy="0"/>
          </a:xfrm>
          <a:prstGeom prst="line">
            <a:avLst/>
          </a:prstGeom>
          <a:ln>
            <a:solidFill>
              <a:srgbClr val="432D73">
                <a:alpha val="34902"/>
              </a:srgbClr>
            </a:solidFill>
          </a:ln>
        </p:spPr>
        <p:style>
          <a:lnRef idx="1">
            <a:schemeClr val="accent3"/>
          </a:lnRef>
          <a:fillRef idx="0">
            <a:schemeClr val="accent3"/>
          </a:fillRef>
          <a:effectRef idx="0">
            <a:schemeClr val="accent3"/>
          </a:effectRef>
          <a:fontRef idx="minor">
            <a:schemeClr val="tx1"/>
          </a:fontRef>
        </p:style>
      </p:cxnSp>
      <p:cxnSp>
        <p:nvCxnSpPr>
          <p:cNvPr id="25" name="Straight Connector 24">
            <a:extLst>
              <a:ext uri="{FF2B5EF4-FFF2-40B4-BE49-F238E27FC236}">
                <a16:creationId xmlns:a16="http://schemas.microsoft.com/office/drawing/2014/main" id="{04F0673A-34DD-4F24-AA50-4EA408F927C7}"/>
              </a:ext>
            </a:extLst>
          </p:cNvPr>
          <p:cNvCxnSpPr/>
          <p:nvPr/>
        </p:nvCxnSpPr>
        <p:spPr>
          <a:xfrm>
            <a:off x="1794827" y="3429719"/>
            <a:ext cx="5551484" cy="0"/>
          </a:xfrm>
          <a:prstGeom prst="line">
            <a:avLst/>
          </a:prstGeom>
          <a:ln>
            <a:solidFill>
              <a:srgbClr val="432D73">
                <a:alpha val="34902"/>
              </a:srgbClr>
            </a:solidFill>
          </a:ln>
        </p:spPr>
        <p:style>
          <a:lnRef idx="1">
            <a:schemeClr val="accent3"/>
          </a:lnRef>
          <a:fillRef idx="0">
            <a:schemeClr val="accent3"/>
          </a:fillRef>
          <a:effectRef idx="0">
            <a:schemeClr val="accent3"/>
          </a:effectRef>
          <a:fontRef idx="minor">
            <a:schemeClr val="tx1"/>
          </a:fontRef>
        </p:style>
      </p:cxnSp>
      <p:cxnSp>
        <p:nvCxnSpPr>
          <p:cNvPr id="26" name="Straight Connector 25">
            <a:extLst>
              <a:ext uri="{FF2B5EF4-FFF2-40B4-BE49-F238E27FC236}">
                <a16:creationId xmlns:a16="http://schemas.microsoft.com/office/drawing/2014/main" id="{B38A6CF9-BE03-412E-84A0-0494A050B8C0}"/>
              </a:ext>
            </a:extLst>
          </p:cNvPr>
          <p:cNvCxnSpPr/>
          <p:nvPr/>
        </p:nvCxnSpPr>
        <p:spPr>
          <a:xfrm>
            <a:off x="1743619" y="3758015"/>
            <a:ext cx="5551484" cy="0"/>
          </a:xfrm>
          <a:prstGeom prst="line">
            <a:avLst/>
          </a:prstGeom>
          <a:ln>
            <a:solidFill>
              <a:srgbClr val="432D73">
                <a:alpha val="34902"/>
              </a:srgbClr>
            </a:solidFill>
          </a:ln>
        </p:spPr>
        <p:style>
          <a:lnRef idx="1">
            <a:schemeClr val="accent3"/>
          </a:lnRef>
          <a:fillRef idx="0">
            <a:schemeClr val="accent3"/>
          </a:fillRef>
          <a:effectRef idx="0">
            <a:schemeClr val="accent3"/>
          </a:effectRef>
          <a:fontRef idx="minor">
            <a:schemeClr val="tx1"/>
          </a:fontRef>
        </p:style>
      </p:cxnSp>
      <p:cxnSp>
        <p:nvCxnSpPr>
          <p:cNvPr id="27" name="Straight Connector 26">
            <a:extLst>
              <a:ext uri="{FF2B5EF4-FFF2-40B4-BE49-F238E27FC236}">
                <a16:creationId xmlns:a16="http://schemas.microsoft.com/office/drawing/2014/main" id="{BF9ACBFB-F6BD-4524-8EF6-C3CD3A7555EE}"/>
              </a:ext>
            </a:extLst>
          </p:cNvPr>
          <p:cNvCxnSpPr/>
          <p:nvPr/>
        </p:nvCxnSpPr>
        <p:spPr>
          <a:xfrm>
            <a:off x="1743619" y="6167645"/>
            <a:ext cx="5551484" cy="0"/>
          </a:xfrm>
          <a:prstGeom prst="line">
            <a:avLst/>
          </a:prstGeom>
          <a:ln>
            <a:solidFill>
              <a:srgbClr val="432D73">
                <a:alpha val="34902"/>
              </a:srgbClr>
            </a:solidFill>
          </a:ln>
        </p:spPr>
        <p:style>
          <a:lnRef idx="1">
            <a:schemeClr val="accent3"/>
          </a:lnRef>
          <a:fillRef idx="0">
            <a:schemeClr val="accent3"/>
          </a:fillRef>
          <a:effectRef idx="0">
            <a:schemeClr val="accent3"/>
          </a:effectRef>
          <a:fontRef idx="minor">
            <a:schemeClr val="tx1"/>
          </a:fontRef>
        </p:style>
      </p:cxnSp>
      <p:cxnSp>
        <p:nvCxnSpPr>
          <p:cNvPr id="28" name="Straight Connector 27">
            <a:extLst>
              <a:ext uri="{FF2B5EF4-FFF2-40B4-BE49-F238E27FC236}">
                <a16:creationId xmlns:a16="http://schemas.microsoft.com/office/drawing/2014/main" id="{ACBB8591-D1FB-408B-9D28-887849E30A33}"/>
              </a:ext>
            </a:extLst>
          </p:cNvPr>
          <p:cNvCxnSpPr/>
          <p:nvPr/>
        </p:nvCxnSpPr>
        <p:spPr>
          <a:xfrm>
            <a:off x="1743619" y="4387103"/>
            <a:ext cx="5551484" cy="0"/>
          </a:xfrm>
          <a:prstGeom prst="line">
            <a:avLst/>
          </a:prstGeom>
          <a:ln>
            <a:solidFill>
              <a:srgbClr val="432D73">
                <a:alpha val="34902"/>
              </a:srgbClr>
            </a:solidFill>
          </a:ln>
        </p:spPr>
        <p:style>
          <a:lnRef idx="1">
            <a:schemeClr val="accent3"/>
          </a:lnRef>
          <a:fillRef idx="0">
            <a:schemeClr val="accent3"/>
          </a:fillRef>
          <a:effectRef idx="0">
            <a:schemeClr val="accent3"/>
          </a:effectRef>
          <a:fontRef idx="minor">
            <a:schemeClr val="tx1"/>
          </a:fontRef>
        </p:style>
      </p:cxnSp>
      <p:cxnSp>
        <p:nvCxnSpPr>
          <p:cNvPr id="30" name="Straight Connector 29">
            <a:extLst>
              <a:ext uri="{FF2B5EF4-FFF2-40B4-BE49-F238E27FC236}">
                <a16:creationId xmlns:a16="http://schemas.microsoft.com/office/drawing/2014/main" id="{9E377A05-DC5A-48E0-9C7D-1D0EAD7D23F0}"/>
              </a:ext>
            </a:extLst>
          </p:cNvPr>
          <p:cNvCxnSpPr/>
          <p:nvPr/>
        </p:nvCxnSpPr>
        <p:spPr>
          <a:xfrm>
            <a:off x="1743619" y="4885567"/>
            <a:ext cx="5551484" cy="0"/>
          </a:xfrm>
          <a:prstGeom prst="line">
            <a:avLst/>
          </a:prstGeom>
          <a:ln>
            <a:solidFill>
              <a:srgbClr val="432D73">
                <a:alpha val="34902"/>
              </a:srgbClr>
            </a:solidFill>
          </a:ln>
        </p:spPr>
        <p:style>
          <a:lnRef idx="1">
            <a:schemeClr val="accent3"/>
          </a:lnRef>
          <a:fillRef idx="0">
            <a:schemeClr val="accent3"/>
          </a:fillRef>
          <a:effectRef idx="0">
            <a:schemeClr val="accent3"/>
          </a:effectRef>
          <a:fontRef idx="minor">
            <a:schemeClr val="tx1"/>
          </a:fontRef>
        </p:style>
      </p:cxnSp>
      <p:cxnSp>
        <p:nvCxnSpPr>
          <p:cNvPr id="31" name="Straight Connector 30">
            <a:extLst>
              <a:ext uri="{FF2B5EF4-FFF2-40B4-BE49-F238E27FC236}">
                <a16:creationId xmlns:a16="http://schemas.microsoft.com/office/drawing/2014/main" id="{41FF5F05-E3C5-4D2D-ABA8-D08701BAF42B}"/>
              </a:ext>
            </a:extLst>
          </p:cNvPr>
          <p:cNvCxnSpPr/>
          <p:nvPr/>
        </p:nvCxnSpPr>
        <p:spPr>
          <a:xfrm>
            <a:off x="1743619" y="5335759"/>
            <a:ext cx="5551484" cy="0"/>
          </a:xfrm>
          <a:prstGeom prst="line">
            <a:avLst/>
          </a:prstGeom>
          <a:ln>
            <a:solidFill>
              <a:srgbClr val="432D73">
                <a:alpha val="34902"/>
              </a:srgbClr>
            </a:solidFill>
          </a:ln>
        </p:spPr>
        <p:style>
          <a:lnRef idx="1">
            <a:schemeClr val="accent3"/>
          </a:lnRef>
          <a:fillRef idx="0">
            <a:schemeClr val="accent3"/>
          </a:fillRef>
          <a:effectRef idx="0">
            <a:schemeClr val="accent3"/>
          </a:effectRef>
          <a:fontRef idx="minor">
            <a:schemeClr val="tx1"/>
          </a:fontRef>
        </p:style>
      </p:cxnSp>
      <p:cxnSp>
        <p:nvCxnSpPr>
          <p:cNvPr id="32" name="Straight Connector 31">
            <a:extLst>
              <a:ext uri="{FF2B5EF4-FFF2-40B4-BE49-F238E27FC236}">
                <a16:creationId xmlns:a16="http://schemas.microsoft.com/office/drawing/2014/main" id="{79691850-1CDD-4A60-A52E-5F119DBE2329}"/>
              </a:ext>
            </a:extLst>
          </p:cNvPr>
          <p:cNvCxnSpPr/>
          <p:nvPr/>
        </p:nvCxnSpPr>
        <p:spPr>
          <a:xfrm>
            <a:off x="1743619" y="5685472"/>
            <a:ext cx="5551484" cy="0"/>
          </a:xfrm>
          <a:prstGeom prst="line">
            <a:avLst/>
          </a:prstGeom>
          <a:ln>
            <a:solidFill>
              <a:srgbClr val="432D73">
                <a:alpha val="34902"/>
              </a:srgbClr>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179266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Connector: Elbow 27">
            <a:extLst>
              <a:ext uri="{FF2B5EF4-FFF2-40B4-BE49-F238E27FC236}">
                <a16:creationId xmlns:a16="http://schemas.microsoft.com/office/drawing/2014/main" id="{68A51749-7E97-40BE-8E7D-CF9D6B898306}"/>
              </a:ext>
            </a:extLst>
          </p:cNvPr>
          <p:cNvCxnSpPr>
            <a:cxnSpLocks/>
            <a:stCxn id="4" idx="2"/>
            <a:endCxn id="49" idx="0"/>
          </p:cNvCxnSpPr>
          <p:nvPr/>
        </p:nvCxnSpPr>
        <p:spPr>
          <a:xfrm rot="5400000">
            <a:off x="2974030" y="2718410"/>
            <a:ext cx="1158775" cy="1874890"/>
          </a:xfrm>
          <a:prstGeom prst="bentConnector3">
            <a:avLst>
              <a:gd name="adj1" fmla="val 50000"/>
            </a:avLst>
          </a:prstGeom>
          <a:ln w="6350" cap="flat" cmpd="sng" algn="ctr">
            <a:solidFill>
              <a:srgbClr val="246FA7"/>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9D272CE5-5E6E-4636-883B-00BAFB564EB0}"/>
              </a:ext>
            </a:extLst>
          </p:cNvPr>
          <p:cNvCxnSpPr>
            <a:cxnSpLocks/>
            <a:stCxn id="4" idx="2"/>
            <a:endCxn id="50" idx="0"/>
          </p:cNvCxnSpPr>
          <p:nvPr/>
        </p:nvCxnSpPr>
        <p:spPr>
          <a:xfrm rot="16200000" flipH="1">
            <a:off x="4891336" y="2675994"/>
            <a:ext cx="1158774" cy="1959722"/>
          </a:xfrm>
          <a:prstGeom prst="bentConnector3">
            <a:avLst/>
          </a:prstGeom>
          <a:ln w="6350" cap="flat" cmpd="sng" algn="ctr">
            <a:solidFill>
              <a:srgbClr val="246FA7"/>
            </a:solidFill>
            <a:prstDash val="solid"/>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49D9F80C-7419-4CAC-B34C-E42F1BD3B3F7}"/>
              </a:ext>
            </a:extLst>
          </p:cNvPr>
          <p:cNvGrpSpPr/>
          <p:nvPr/>
        </p:nvGrpSpPr>
        <p:grpSpPr>
          <a:xfrm>
            <a:off x="900823" y="2564826"/>
            <a:ext cx="7180073" cy="549507"/>
            <a:chOff x="900820" y="3264588"/>
            <a:chExt cx="7180073" cy="549507"/>
          </a:xfrm>
        </p:grpSpPr>
        <p:sp>
          <p:nvSpPr>
            <p:cNvPr id="43" name="Rectangle: Rounded Corners 42">
              <a:extLst>
                <a:ext uri="{FF2B5EF4-FFF2-40B4-BE49-F238E27FC236}">
                  <a16:creationId xmlns:a16="http://schemas.microsoft.com/office/drawing/2014/main" id="{B4D82F9F-4A4E-4620-92C3-AC7F1AA3D5FB}"/>
                </a:ext>
              </a:extLst>
            </p:cNvPr>
            <p:cNvSpPr/>
            <p:nvPr/>
          </p:nvSpPr>
          <p:spPr>
            <a:xfrm>
              <a:off x="900820" y="3264588"/>
              <a:ext cx="7180069" cy="549507"/>
            </a:xfrm>
            <a:prstGeom prst="roundRect">
              <a:avLst>
                <a:gd name="adj" fmla="val 16985"/>
              </a:avLst>
            </a:prstGeom>
            <a:solidFill>
              <a:srgbClr val="246FA7"/>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AU" sz="1050" dirty="0" err="1">
                <a:solidFill>
                  <a:schemeClr val="bg1"/>
                </a:solidFill>
              </a:endParaRPr>
            </a:p>
          </p:txBody>
        </p:sp>
        <p:sp>
          <p:nvSpPr>
            <p:cNvPr id="4" name="Rectangle 3">
              <a:extLst>
                <a:ext uri="{FF2B5EF4-FFF2-40B4-BE49-F238E27FC236}">
                  <a16:creationId xmlns:a16="http://schemas.microsoft.com/office/drawing/2014/main" id="{D2D43999-5373-42F7-BBB4-C37D8E150202}"/>
                </a:ext>
              </a:extLst>
            </p:cNvPr>
            <p:cNvSpPr/>
            <p:nvPr/>
          </p:nvSpPr>
          <p:spPr>
            <a:xfrm>
              <a:off x="900824" y="3308230"/>
              <a:ext cx="7180069" cy="46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prstClr val="white"/>
                  </a:solidFill>
                  <a:effectLst/>
                  <a:uLnTx/>
                  <a:uFillTx/>
                  <a:ea typeface="+mn-ea"/>
                  <a:cs typeface="+mn-cs"/>
                </a:rPr>
                <a:t>IAQ Board</a:t>
              </a:r>
            </a:p>
          </p:txBody>
        </p:sp>
      </p:grpSp>
      <p:sp>
        <p:nvSpPr>
          <p:cNvPr id="44" name="Rectangle 43">
            <a:extLst>
              <a:ext uri="{FF2B5EF4-FFF2-40B4-BE49-F238E27FC236}">
                <a16:creationId xmlns:a16="http://schemas.microsoft.com/office/drawing/2014/main" id="{286053CD-90DE-4807-9196-B7E79886A893}"/>
              </a:ext>
            </a:extLst>
          </p:cNvPr>
          <p:cNvSpPr/>
          <p:nvPr/>
        </p:nvSpPr>
        <p:spPr>
          <a:xfrm>
            <a:off x="994135" y="4378758"/>
            <a:ext cx="3240000" cy="576000"/>
          </a:xfrm>
          <a:prstGeom prst="rect">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prstClr val="white"/>
                </a:solidFill>
                <a:effectLst/>
                <a:uLnTx/>
                <a:uFillTx/>
                <a:ea typeface="+mn-ea"/>
                <a:cs typeface="+mn-cs"/>
              </a:rPr>
              <a:t>Chief Executive Officer</a:t>
            </a:r>
          </a:p>
        </p:txBody>
      </p:sp>
      <p:sp>
        <p:nvSpPr>
          <p:cNvPr id="16" name="Rectangle 15">
            <a:extLst>
              <a:ext uri="{FF2B5EF4-FFF2-40B4-BE49-F238E27FC236}">
                <a16:creationId xmlns:a16="http://schemas.microsoft.com/office/drawing/2014/main" id="{B723BA0A-CA96-49D0-8BB2-D477E906712F}"/>
              </a:ext>
            </a:extLst>
          </p:cNvPr>
          <p:cNvSpPr/>
          <p:nvPr/>
        </p:nvSpPr>
        <p:spPr>
          <a:xfrm>
            <a:off x="4840893" y="4369427"/>
            <a:ext cx="3240000" cy="576000"/>
          </a:xfrm>
          <a:prstGeom prst="rect">
            <a:avLst/>
          </a:prstGeom>
          <a:solidFill>
            <a:schemeClr val="tx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prstClr val="white"/>
                </a:solidFill>
                <a:effectLst/>
                <a:uLnTx/>
                <a:uFillTx/>
                <a:ea typeface="+mn-ea"/>
                <a:cs typeface="+mn-cs"/>
              </a:rPr>
              <a:t>IAQ Sub Committee</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AU" sz="1600" b="0" i="0" u="none" strike="noStrike" kern="1200" spc="0" normalizeH="0" baseline="-14000" noProof="0" dirty="0">
                <a:ln>
                  <a:noFill/>
                </a:ln>
                <a:solidFill>
                  <a:prstClr val="white"/>
                </a:solidFill>
                <a:effectLst/>
                <a:uLnTx/>
                <a:uFillTx/>
                <a:ea typeface="+mn-ea"/>
                <a:cs typeface="+mn-cs"/>
              </a:rPr>
              <a:t>Membership Events &amp; Communications</a:t>
            </a:r>
          </a:p>
        </p:txBody>
      </p:sp>
      <p:sp>
        <p:nvSpPr>
          <p:cNvPr id="17" name="Rectangle 16">
            <a:extLst>
              <a:ext uri="{FF2B5EF4-FFF2-40B4-BE49-F238E27FC236}">
                <a16:creationId xmlns:a16="http://schemas.microsoft.com/office/drawing/2014/main" id="{CC7C5EC4-73BE-4EB4-BA9A-0B0ACABED869}"/>
              </a:ext>
            </a:extLst>
          </p:cNvPr>
          <p:cNvSpPr/>
          <p:nvPr/>
        </p:nvSpPr>
        <p:spPr>
          <a:xfrm>
            <a:off x="4840893" y="4994459"/>
            <a:ext cx="3240000" cy="576000"/>
          </a:xfrm>
          <a:prstGeom prst="rect">
            <a:avLst/>
          </a:prstGeom>
          <a:solidFill>
            <a:schemeClr val="tx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prstClr val="white"/>
                </a:solidFill>
                <a:effectLst/>
                <a:uLnTx/>
                <a:uFillTx/>
                <a:ea typeface="+mn-ea"/>
                <a:cs typeface="+mn-cs"/>
              </a:rPr>
              <a:t>IAQ Sub Committee</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AU" sz="1600" b="0" i="0" u="none" strike="noStrike" kern="1200" spc="0" normalizeH="0" baseline="-14000" noProof="0" dirty="0">
                <a:ln>
                  <a:noFill/>
                </a:ln>
                <a:solidFill>
                  <a:prstClr val="white"/>
                </a:solidFill>
                <a:effectLst/>
                <a:uLnTx/>
                <a:uFillTx/>
                <a:ea typeface="+mn-ea"/>
                <a:cs typeface="+mn-cs"/>
              </a:rPr>
              <a:t>Governance</a:t>
            </a:r>
            <a:r>
              <a:rPr kumimoji="0" lang="en-AU" sz="1600" b="0" i="0" u="none" strike="noStrike" kern="1200" cap="none" spc="0" normalizeH="0" baseline="0" noProof="0" dirty="0">
                <a:ln>
                  <a:noFill/>
                </a:ln>
                <a:solidFill>
                  <a:prstClr val="white"/>
                </a:solidFill>
                <a:effectLst/>
                <a:uLnTx/>
                <a:uFillTx/>
                <a:ea typeface="+mn-ea"/>
                <a:cs typeface="+mn-cs"/>
              </a:rPr>
              <a:t> </a:t>
            </a:r>
          </a:p>
        </p:txBody>
      </p:sp>
      <p:sp>
        <p:nvSpPr>
          <p:cNvPr id="84" name="Rectangle 83">
            <a:extLst>
              <a:ext uri="{FF2B5EF4-FFF2-40B4-BE49-F238E27FC236}">
                <a16:creationId xmlns:a16="http://schemas.microsoft.com/office/drawing/2014/main" id="{E56BE80C-08BB-42E0-AD82-8AFA3CA107D5}"/>
              </a:ext>
            </a:extLst>
          </p:cNvPr>
          <p:cNvSpPr/>
          <p:nvPr/>
        </p:nvSpPr>
        <p:spPr>
          <a:xfrm>
            <a:off x="4840893" y="5622997"/>
            <a:ext cx="3240000" cy="576000"/>
          </a:xfrm>
          <a:prstGeom prst="rect">
            <a:avLst/>
          </a:prstGeom>
          <a:solidFill>
            <a:schemeClr val="tx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AU" sz="1600" dirty="0">
                <a:solidFill>
                  <a:prstClr val="white"/>
                </a:solidFill>
              </a:rPr>
              <a:t>IAQ Taskforces And Working Groups</a:t>
            </a:r>
          </a:p>
        </p:txBody>
      </p:sp>
      <p:cxnSp>
        <p:nvCxnSpPr>
          <p:cNvPr id="48" name="Straight Connector 47">
            <a:extLst>
              <a:ext uri="{FF2B5EF4-FFF2-40B4-BE49-F238E27FC236}">
                <a16:creationId xmlns:a16="http://schemas.microsoft.com/office/drawing/2014/main" id="{109B875E-21B9-4C28-AC54-CD2D6E244734}"/>
              </a:ext>
            </a:extLst>
          </p:cNvPr>
          <p:cNvCxnSpPr>
            <a:cxnSpLocks/>
          </p:cNvCxnSpPr>
          <p:nvPr/>
        </p:nvCxnSpPr>
        <p:spPr>
          <a:xfrm>
            <a:off x="6460893" y="5309235"/>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5AB73DB3-0F26-4EB3-B16D-3F053B94A344}"/>
              </a:ext>
            </a:extLst>
          </p:cNvPr>
          <p:cNvSpPr/>
          <p:nvPr/>
        </p:nvSpPr>
        <p:spPr>
          <a:xfrm>
            <a:off x="994133" y="5001422"/>
            <a:ext cx="3240000" cy="576000"/>
          </a:xfrm>
          <a:prstGeom prst="rect">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prstClr val="white"/>
                </a:solidFill>
                <a:effectLst/>
                <a:uLnTx/>
                <a:uFillTx/>
                <a:ea typeface="+mn-ea"/>
                <a:cs typeface="+mn-cs"/>
              </a:rPr>
              <a:t>Membership and Events Coordinator</a:t>
            </a:r>
          </a:p>
        </p:txBody>
      </p:sp>
      <p:sp>
        <p:nvSpPr>
          <p:cNvPr id="60" name="Rectangle 59">
            <a:extLst>
              <a:ext uri="{FF2B5EF4-FFF2-40B4-BE49-F238E27FC236}">
                <a16:creationId xmlns:a16="http://schemas.microsoft.com/office/drawing/2014/main" id="{A62C795D-C714-4330-8D96-9C03F02C8FD3}"/>
              </a:ext>
            </a:extLst>
          </p:cNvPr>
          <p:cNvSpPr/>
          <p:nvPr/>
        </p:nvSpPr>
        <p:spPr>
          <a:xfrm>
            <a:off x="994213" y="5632328"/>
            <a:ext cx="3240000" cy="576000"/>
          </a:xfrm>
          <a:prstGeom prst="rect">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prstClr val="white"/>
                </a:solidFill>
                <a:effectLst/>
                <a:uLnTx/>
                <a:uFillTx/>
                <a:ea typeface="+mn-ea"/>
                <a:cs typeface="+mn-cs"/>
              </a:rPr>
              <a:t>Policy and Communications Officer</a:t>
            </a:r>
          </a:p>
        </p:txBody>
      </p:sp>
      <p:sp>
        <p:nvSpPr>
          <p:cNvPr id="2" name="Title 1">
            <a:extLst>
              <a:ext uri="{FF2B5EF4-FFF2-40B4-BE49-F238E27FC236}">
                <a16:creationId xmlns:a16="http://schemas.microsoft.com/office/drawing/2014/main" id="{08BB1D5C-BACB-4F3F-9143-EF8A4F6066D7}"/>
              </a:ext>
            </a:extLst>
          </p:cNvPr>
          <p:cNvSpPr>
            <a:spLocks noGrp="1"/>
          </p:cNvSpPr>
          <p:nvPr>
            <p:ph type="title"/>
          </p:nvPr>
        </p:nvSpPr>
        <p:spPr/>
        <p:txBody>
          <a:bodyPr>
            <a:normAutofit fontScale="90000"/>
          </a:bodyPr>
          <a:lstStyle/>
          <a:p>
            <a:r>
              <a:rPr lang="en-AU" dirty="0"/>
              <a:t>IAQ operating framework</a:t>
            </a:r>
            <a:br>
              <a:rPr lang="en-AU" dirty="0"/>
            </a:br>
            <a:endParaRPr lang="en-AU" dirty="0"/>
          </a:p>
        </p:txBody>
      </p:sp>
      <p:sp>
        <p:nvSpPr>
          <p:cNvPr id="3" name="Text Placeholder 2">
            <a:extLst>
              <a:ext uri="{FF2B5EF4-FFF2-40B4-BE49-F238E27FC236}">
                <a16:creationId xmlns:a16="http://schemas.microsoft.com/office/drawing/2014/main" id="{89BED157-63A1-420E-84B6-581AEF72EA67}"/>
              </a:ext>
            </a:extLst>
          </p:cNvPr>
          <p:cNvSpPr>
            <a:spLocks noGrp="1"/>
          </p:cNvSpPr>
          <p:nvPr>
            <p:ph type="body" idx="1"/>
          </p:nvPr>
        </p:nvSpPr>
        <p:spPr>
          <a:xfrm>
            <a:off x="740229" y="1323750"/>
            <a:ext cx="10894308" cy="682338"/>
          </a:xfrm>
        </p:spPr>
        <p:txBody>
          <a:bodyPr>
            <a:noAutofit/>
          </a:bodyPr>
          <a:lstStyle/>
          <a:p>
            <a:r>
              <a:rPr lang="en-AU" dirty="0"/>
              <a:t>IAQ’s operating framework is established ensure the business and operations of the association are overseen by the management committee comprising of appointed office holders and members who act as agents for the association. </a:t>
            </a:r>
          </a:p>
          <a:p>
            <a:endParaRPr lang="en-AU" dirty="0"/>
          </a:p>
        </p:txBody>
      </p:sp>
      <p:grpSp>
        <p:nvGrpSpPr>
          <p:cNvPr id="7" name="Group 6">
            <a:extLst>
              <a:ext uri="{FF2B5EF4-FFF2-40B4-BE49-F238E27FC236}">
                <a16:creationId xmlns:a16="http://schemas.microsoft.com/office/drawing/2014/main" id="{90113E2D-81CA-4C9A-A36B-E40D5239120E}"/>
              </a:ext>
            </a:extLst>
          </p:cNvPr>
          <p:cNvGrpSpPr/>
          <p:nvPr/>
        </p:nvGrpSpPr>
        <p:grpSpPr>
          <a:xfrm>
            <a:off x="900822" y="3312004"/>
            <a:ext cx="7180071" cy="549507"/>
            <a:chOff x="900822" y="2618613"/>
            <a:chExt cx="7180071" cy="549507"/>
          </a:xfrm>
        </p:grpSpPr>
        <p:sp>
          <p:nvSpPr>
            <p:cNvPr id="42" name="Rectangle: Rounded Corners 41">
              <a:extLst>
                <a:ext uri="{FF2B5EF4-FFF2-40B4-BE49-F238E27FC236}">
                  <a16:creationId xmlns:a16="http://schemas.microsoft.com/office/drawing/2014/main" id="{BFA3EE17-277D-4D4D-8FE5-E3BD1EC75977}"/>
                </a:ext>
              </a:extLst>
            </p:cNvPr>
            <p:cNvSpPr/>
            <p:nvPr/>
          </p:nvSpPr>
          <p:spPr>
            <a:xfrm>
              <a:off x="900822" y="2618613"/>
              <a:ext cx="7180069" cy="549507"/>
            </a:xfrm>
            <a:prstGeom prst="roundRect">
              <a:avLst>
                <a:gd name="adj" fmla="val 16985"/>
              </a:avLst>
            </a:prstGeom>
            <a:solidFill>
              <a:srgbClr val="432D73"/>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AU" sz="1050" dirty="0" err="1">
                <a:solidFill>
                  <a:schemeClr val="bg1"/>
                </a:solidFill>
              </a:endParaRPr>
            </a:p>
          </p:txBody>
        </p:sp>
        <p:sp>
          <p:nvSpPr>
            <p:cNvPr id="5" name="Rectangle 4">
              <a:extLst>
                <a:ext uri="{FF2B5EF4-FFF2-40B4-BE49-F238E27FC236}">
                  <a16:creationId xmlns:a16="http://schemas.microsoft.com/office/drawing/2014/main" id="{451122EB-1623-45AC-AC16-EF357BA9C9E0}"/>
                </a:ext>
              </a:extLst>
            </p:cNvPr>
            <p:cNvSpPr/>
            <p:nvPr/>
          </p:nvSpPr>
          <p:spPr>
            <a:xfrm>
              <a:off x="900823" y="2746826"/>
              <a:ext cx="7180070" cy="319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AU" sz="1600" i="0" u="none" strike="noStrike" kern="1200" cap="none" spc="0" normalizeH="0" baseline="0" noProof="0" dirty="0">
                  <a:ln>
                    <a:noFill/>
                  </a:ln>
                  <a:solidFill>
                    <a:prstClr val="white"/>
                  </a:solidFill>
                  <a:effectLst/>
                  <a:uLnTx/>
                  <a:uFillTx/>
                  <a:latin typeface="Arial"/>
                  <a:ea typeface="+mn-ea"/>
                  <a:cs typeface="+mn-cs"/>
                </a:rPr>
                <a:t>Executive Committee</a:t>
              </a:r>
            </a:p>
          </p:txBody>
        </p:sp>
      </p:grpSp>
      <p:sp>
        <p:nvSpPr>
          <p:cNvPr id="49" name="Rectangle: Rounded Corners 48">
            <a:extLst>
              <a:ext uri="{FF2B5EF4-FFF2-40B4-BE49-F238E27FC236}">
                <a16:creationId xmlns:a16="http://schemas.microsoft.com/office/drawing/2014/main" id="{A1B245F2-3E41-43C1-9430-073F8FC3865E}"/>
              </a:ext>
            </a:extLst>
          </p:cNvPr>
          <p:cNvSpPr/>
          <p:nvPr/>
        </p:nvSpPr>
        <p:spPr>
          <a:xfrm>
            <a:off x="900820" y="4235243"/>
            <a:ext cx="3430304" cy="2090911"/>
          </a:xfrm>
          <a:prstGeom prst="roundRect">
            <a:avLst>
              <a:gd name="adj" fmla="val 3185"/>
            </a:avLst>
          </a:prstGeom>
          <a:noFill/>
          <a:ln>
            <a:solidFill>
              <a:srgbClr val="13A8B9"/>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AU" sz="1050" dirty="0" err="1">
              <a:solidFill>
                <a:schemeClr val="bg1"/>
              </a:solidFill>
            </a:endParaRPr>
          </a:p>
        </p:txBody>
      </p:sp>
      <p:sp>
        <p:nvSpPr>
          <p:cNvPr id="50" name="Rectangle: Rounded Corners 49">
            <a:extLst>
              <a:ext uri="{FF2B5EF4-FFF2-40B4-BE49-F238E27FC236}">
                <a16:creationId xmlns:a16="http://schemas.microsoft.com/office/drawing/2014/main" id="{891F8B56-E104-4E3F-95A2-40C853089B9E}"/>
              </a:ext>
            </a:extLst>
          </p:cNvPr>
          <p:cNvSpPr/>
          <p:nvPr/>
        </p:nvSpPr>
        <p:spPr>
          <a:xfrm>
            <a:off x="4735432" y="4235242"/>
            <a:ext cx="3430304" cy="2090911"/>
          </a:xfrm>
          <a:prstGeom prst="roundRect">
            <a:avLst>
              <a:gd name="adj" fmla="val 3185"/>
            </a:avLst>
          </a:prstGeom>
          <a:noFill/>
          <a:ln>
            <a:solidFill>
              <a:srgbClr val="2BABE0"/>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AU" sz="1050" dirty="0" err="1">
              <a:solidFill>
                <a:schemeClr val="bg1"/>
              </a:solidFill>
            </a:endParaRPr>
          </a:p>
        </p:txBody>
      </p:sp>
    </p:spTree>
    <p:extLst>
      <p:ext uri="{BB962C8B-B14F-4D97-AF65-F5344CB8AC3E}">
        <p14:creationId xmlns:p14="http://schemas.microsoft.com/office/powerpoint/2010/main" val="347318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B1DEF8DA-5F38-4110-8863-2DDCB6795831}"/>
              </a:ext>
            </a:extLst>
          </p:cNvPr>
          <p:cNvSpPr txBox="1">
            <a:spLocks/>
          </p:cNvSpPr>
          <p:nvPr/>
        </p:nvSpPr>
        <p:spPr>
          <a:xfrm>
            <a:off x="7517035" y="2865146"/>
            <a:ext cx="1053383" cy="479890"/>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AU" sz="1050" b="0" i="0" u="none" strike="noStrike" kern="1200" cap="none" spc="0" normalizeH="0" baseline="0" noProof="0" dirty="0">
                <a:ln>
                  <a:noFill/>
                </a:ln>
                <a:solidFill>
                  <a:srgbClr val="293078"/>
                </a:solidFill>
                <a:effectLst/>
                <a:uLnTx/>
                <a:uFillTx/>
                <a:latin typeface="Corbel" panose="020B0503020204020204"/>
                <a:ea typeface="+mn-ea"/>
                <a:cs typeface="+mn-cs"/>
              </a:rPr>
              <a:t>Co-Chairs</a:t>
            </a:r>
            <a:br>
              <a:rPr kumimoji="0" lang="en-AU" sz="1050" b="0" i="0" u="none" strike="noStrike" kern="1200" cap="none" spc="0" normalizeH="0" baseline="0" noProof="0" dirty="0">
                <a:ln>
                  <a:noFill/>
                </a:ln>
                <a:solidFill>
                  <a:srgbClr val="293078"/>
                </a:solidFill>
                <a:effectLst/>
                <a:uLnTx/>
                <a:uFillTx/>
                <a:latin typeface="Corbel" panose="020B0503020204020204"/>
                <a:ea typeface="+mn-ea"/>
                <a:cs typeface="+mn-cs"/>
              </a:rPr>
            </a:br>
            <a:r>
              <a:rPr lang="en-AU" sz="1050" dirty="0">
                <a:solidFill>
                  <a:srgbClr val="293078"/>
                </a:solidFill>
                <a:latin typeface="Corbel" panose="020B0503020204020204"/>
              </a:rPr>
              <a:t>(Board Observers)</a:t>
            </a:r>
            <a:r>
              <a:rPr kumimoji="0" lang="en-AU" sz="1050" b="0" i="0" u="none" strike="noStrike" kern="1200" cap="none" spc="0" normalizeH="0" baseline="0" noProof="0" dirty="0">
                <a:ln>
                  <a:noFill/>
                </a:ln>
                <a:solidFill>
                  <a:srgbClr val="293078"/>
                </a:solidFill>
                <a:effectLst/>
                <a:uLnTx/>
                <a:uFillTx/>
                <a:latin typeface="Corbel" panose="020B0503020204020204"/>
                <a:ea typeface="+mn-ea"/>
                <a:cs typeface="+mn-cs"/>
              </a:rPr>
              <a:t> </a:t>
            </a:r>
          </a:p>
        </p:txBody>
      </p:sp>
      <p:sp>
        <p:nvSpPr>
          <p:cNvPr id="56" name="TextBox 55">
            <a:extLst>
              <a:ext uri="{FF2B5EF4-FFF2-40B4-BE49-F238E27FC236}">
                <a16:creationId xmlns:a16="http://schemas.microsoft.com/office/drawing/2014/main" id="{33322E6D-C97D-4E95-8A57-E6B114F16B8E}"/>
              </a:ext>
            </a:extLst>
          </p:cNvPr>
          <p:cNvSpPr txBox="1"/>
          <p:nvPr/>
        </p:nvSpPr>
        <p:spPr>
          <a:xfrm>
            <a:off x="3037285" y="2946572"/>
            <a:ext cx="1282912" cy="194569"/>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buClrTx/>
              <a:buSzTx/>
              <a:buFontTx/>
              <a:buNone/>
              <a:tabLst/>
              <a:defRPr/>
            </a:pPr>
            <a:r>
              <a:rPr kumimoji="0" lang="en-AU" sz="1050" b="0" i="0" u="none" strike="noStrike" kern="1200" cap="none" spc="0" normalizeH="0" baseline="0" noProof="0" dirty="0">
                <a:ln>
                  <a:noFill/>
                </a:ln>
                <a:solidFill>
                  <a:srgbClr val="293078"/>
                </a:solidFill>
                <a:effectLst/>
                <a:uLnTx/>
                <a:uFillTx/>
                <a:latin typeface="Corbel" panose="020B0503020204020204"/>
                <a:ea typeface="+mn-ea"/>
                <a:cs typeface="+mn-cs"/>
              </a:rPr>
              <a:t>1 Taskforce Chair</a:t>
            </a:r>
          </a:p>
          <a:p>
            <a:pPr marL="0" marR="0" lvl="0" indent="0" algn="ctr" defTabSz="914400" rtl="0" eaLnBrk="1" fontAlgn="auto" latinLnBrk="0" hangingPunct="1">
              <a:lnSpc>
                <a:spcPct val="100000"/>
              </a:lnSpc>
              <a:spcBef>
                <a:spcPts val="0"/>
              </a:spcBef>
              <a:buClrTx/>
              <a:buSzTx/>
              <a:buFontTx/>
              <a:buNone/>
              <a:tabLst/>
              <a:defRPr/>
            </a:pPr>
            <a:r>
              <a:rPr lang="en-AU" sz="1050" dirty="0">
                <a:solidFill>
                  <a:srgbClr val="293078"/>
                </a:solidFill>
                <a:latin typeface="Corbel" panose="020B0503020204020204"/>
              </a:rPr>
              <a:t>1 Deputy Chair</a:t>
            </a:r>
            <a:endParaRPr kumimoji="0" lang="en-AU" sz="1050" b="0" i="0" u="none" strike="noStrike" kern="1200" cap="none" spc="0" normalizeH="0" baseline="0" noProof="0" dirty="0">
              <a:ln>
                <a:noFill/>
              </a:ln>
              <a:solidFill>
                <a:srgbClr val="293078"/>
              </a:solidFill>
              <a:effectLst/>
              <a:uLnTx/>
              <a:uFillTx/>
              <a:latin typeface="Corbel" panose="020B0503020204020204"/>
              <a:ea typeface="+mn-ea"/>
              <a:cs typeface="+mn-cs"/>
            </a:endParaRPr>
          </a:p>
        </p:txBody>
      </p:sp>
      <p:sp>
        <p:nvSpPr>
          <p:cNvPr id="61" name="TextBox 60">
            <a:extLst>
              <a:ext uri="{FF2B5EF4-FFF2-40B4-BE49-F238E27FC236}">
                <a16:creationId xmlns:a16="http://schemas.microsoft.com/office/drawing/2014/main" id="{0F654B82-C2EB-482F-84A9-E6100BD3B976}"/>
              </a:ext>
            </a:extLst>
          </p:cNvPr>
          <p:cNvSpPr txBox="1"/>
          <p:nvPr/>
        </p:nvSpPr>
        <p:spPr>
          <a:xfrm>
            <a:off x="5291151" y="2975293"/>
            <a:ext cx="1282912" cy="194569"/>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buClrTx/>
              <a:buSzTx/>
              <a:buFontTx/>
              <a:buNone/>
              <a:tabLst/>
              <a:defRPr/>
            </a:pPr>
            <a:r>
              <a:rPr kumimoji="0" lang="en-AU" sz="1050" b="0" i="0" u="none" strike="noStrike" kern="1200" cap="none" spc="0" normalizeH="0" baseline="0" noProof="0" dirty="0">
                <a:ln>
                  <a:noFill/>
                </a:ln>
                <a:solidFill>
                  <a:srgbClr val="293078"/>
                </a:solidFill>
                <a:effectLst/>
                <a:uLnTx/>
                <a:uFillTx/>
                <a:latin typeface="Corbel" panose="020B0503020204020204"/>
                <a:ea typeface="+mn-ea"/>
                <a:cs typeface="+mn-cs"/>
              </a:rPr>
              <a:t>1 Taskforce Chair</a:t>
            </a:r>
          </a:p>
          <a:p>
            <a:pPr marL="0" marR="0" lvl="0" indent="0" algn="ctr" defTabSz="914400" rtl="0" eaLnBrk="1" fontAlgn="auto" latinLnBrk="0" hangingPunct="1">
              <a:lnSpc>
                <a:spcPct val="100000"/>
              </a:lnSpc>
              <a:spcBef>
                <a:spcPts val="0"/>
              </a:spcBef>
              <a:buClrTx/>
              <a:buSzTx/>
              <a:buFontTx/>
              <a:buNone/>
              <a:tabLst/>
              <a:defRPr/>
            </a:pPr>
            <a:r>
              <a:rPr lang="en-AU" sz="1050" dirty="0">
                <a:solidFill>
                  <a:srgbClr val="293078"/>
                </a:solidFill>
                <a:latin typeface="Corbel" panose="020B0503020204020204"/>
              </a:rPr>
              <a:t>1 Deputy Chair</a:t>
            </a:r>
            <a:endParaRPr kumimoji="0" lang="en-AU" sz="1050" b="0" i="0" u="none" strike="noStrike" kern="1200" cap="none" spc="0" normalizeH="0" baseline="0" noProof="0" dirty="0">
              <a:ln>
                <a:noFill/>
              </a:ln>
              <a:solidFill>
                <a:srgbClr val="293078"/>
              </a:solidFill>
              <a:effectLst/>
              <a:uLnTx/>
              <a:uFillTx/>
              <a:latin typeface="Corbel" panose="020B0503020204020204"/>
              <a:ea typeface="+mn-ea"/>
              <a:cs typeface="+mn-cs"/>
            </a:endParaRPr>
          </a:p>
        </p:txBody>
      </p:sp>
      <p:sp>
        <p:nvSpPr>
          <p:cNvPr id="24" name="Rectangle: Rounded Corners 23">
            <a:extLst>
              <a:ext uri="{FF2B5EF4-FFF2-40B4-BE49-F238E27FC236}">
                <a16:creationId xmlns:a16="http://schemas.microsoft.com/office/drawing/2014/main" id="{0A14E60D-CEFC-43C5-8B75-0248F999AD40}"/>
              </a:ext>
            </a:extLst>
          </p:cNvPr>
          <p:cNvSpPr/>
          <p:nvPr/>
        </p:nvSpPr>
        <p:spPr>
          <a:xfrm>
            <a:off x="2810230" y="1559101"/>
            <a:ext cx="2134257" cy="2341782"/>
          </a:xfrm>
          <a:prstGeom prst="roundRect">
            <a:avLst>
              <a:gd name="adj" fmla="val 7238"/>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AU" sz="1050" dirty="0" err="1">
              <a:solidFill>
                <a:schemeClr val="bg1"/>
              </a:solidFill>
            </a:endParaRPr>
          </a:p>
        </p:txBody>
      </p:sp>
      <p:sp>
        <p:nvSpPr>
          <p:cNvPr id="25" name="Rectangle: Rounded Corners 24">
            <a:extLst>
              <a:ext uri="{FF2B5EF4-FFF2-40B4-BE49-F238E27FC236}">
                <a16:creationId xmlns:a16="http://schemas.microsoft.com/office/drawing/2014/main" id="{0E0A1875-A509-4562-856E-B1FEB10A2824}"/>
              </a:ext>
            </a:extLst>
          </p:cNvPr>
          <p:cNvSpPr/>
          <p:nvPr/>
        </p:nvSpPr>
        <p:spPr>
          <a:xfrm>
            <a:off x="5147620" y="1559101"/>
            <a:ext cx="2134257" cy="2341782"/>
          </a:xfrm>
          <a:prstGeom prst="roundRect">
            <a:avLst>
              <a:gd name="adj" fmla="val 6060"/>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AU" sz="1050" dirty="0" err="1">
              <a:solidFill>
                <a:schemeClr val="bg1"/>
              </a:solidFill>
            </a:endParaRPr>
          </a:p>
        </p:txBody>
      </p:sp>
      <p:sp>
        <p:nvSpPr>
          <p:cNvPr id="26" name="Rectangle: Rounded Corners 25">
            <a:extLst>
              <a:ext uri="{FF2B5EF4-FFF2-40B4-BE49-F238E27FC236}">
                <a16:creationId xmlns:a16="http://schemas.microsoft.com/office/drawing/2014/main" id="{8DBF3AB8-5741-43E9-B03D-85F4F0FD59FA}"/>
              </a:ext>
            </a:extLst>
          </p:cNvPr>
          <p:cNvSpPr/>
          <p:nvPr/>
        </p:nvSpPr>
        <p:spPr>
          <a:xfrm>
            <a:off x="7497585" y="1564352"/>
            <a:ext cx="2134257" cy="2341782"/>
          </a:xfrm>
          <a:prstGeom prst="roundRect">
            <a:avLst>
              <a:gd name="adj" fmla="val 6060"/>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AU" sz="1050" dirty="0" err="1">
              <a:solidFill>
                <a:schemeClr val="bg1"/>
              </a:solidFill>
            </a:endParaRPr>
          </a:p>
        </p:txBody>
      </p:sp>
      <p:sp>
        <p:nvSpPr>
          <p:cNvPr id="27" name="Isosceles Triangle 26">
            <a:extLst>
              <a:ext uri="{FF2B5EF4-FFF2-40B4-BE49-F238E27FC236}">
                <a16:creationId xmlns:a16="http://schemas.microsoft.com/office/drawing/2014/main" id="{4D30F8CB-A63A-4B88-9821-9E7D48DEA7A8}"/>
              </a:ext>
            </a:extLst>
          </p:cNvPr>
          <p:cNvSpPr/>
          <p:nvPr/>
        </p:nvSpPr>
        <p:spPr>
          <a:xfrm rot="5400000">
            <a:off x="5128445" y="1989476"/>
            <a:ext cx="181465" cy="1457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AU" sz="1000" dirty="0" err="1">
              <a:solidFill>
                <a:schemeClr val="bg1"/>
              </a:solidFill>
            </a:endParaRPr>
          </a:p>
        </p:txBody>
      </p:sp>
      <p:sp>
        <p:nvSpPr>
          <p:cNvPr id="28" name="Isosceles Triangle 27">
            <a:extLst>
              <a:ext uri="{FF2B5EF4-FFF2-40B4-BE49-F238E27FC236}">
                <a16:creationId xmlns:a16="http://schemas.microsoft.com/office/drawing/2014/main" id="{F73EB948-C6D0-45F4-A21A-0ADD5E0532BF}"/>
              </a:ext>
            </a:extLst>
          </p:cNvPr>
          <p:cNvSpPr/>
          <p:nvPr/>
        </p:nvSpPr>
        <p:spPr>
          <a:xfrm rot="5400000">
            <a:off x="7482717" y="2012155"/>
            <a:ext cx="181465" cy="1457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AU" sz="1000" dirty="0" err="1">
              <a:solidFill>
                <a:schemeClr val="bg1"/>
              </a:solidFill>
            </a:endParaRPr>
          </a:p>
        </p:txBody>
      </p:sp>
      <p:sp>
        <p:nvSpPr>
          <p:cNvPr id="29" name="Rectangle: Rounded Corners 28">
            <a:extLst>
              <a:ext uri="{FF2B5EF4-FFF2-40B4-BE49-F238E27FC236}">
                <a16:creationId xmlns:a16="http://schemas.microsoft.com/office/drawing/2014/main" id="{CFF75190-22EC-4C52-81F2-020592986F87}"/>
              </a:ext>
            </a:extLst>
          </p:cNvPr>
          <p:cNvSpPr/>
          <p:nvPr/>
        </p:nvSpPr>
        <p:spPr>
          <a:xfrm>
            <a:off x="716345" y="1564353"/>
            <a:ext cx="1892300" cy="4009516"/>
          </a:xfrm>
          <a:prstGeom prst="roundRect">
            <a:avLst>
              <a:gd name="adj" fmla="val 6038"/>
            </a:avLst>
          </a:prstGeom>
          <a:solidFill>
            <a:srgbClr val="432D73"/>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AU" sz="1050" dirty="0" err="1">
              <a:solidFill>
                <a:schemeClr val="bg1"/>
              </a:solidFill>
            </a:endParaRPr>
          </a:p>
        </p:txBody>
      </p:sp>
      <p:sp>
        <p:nvSpPr>
          <p:cNvPr id="30" name="Isosceles Triangle 29">
            <a:extLst>
              <a:ext uri="{FF2B5EF4-FFF2-40B4-BE49-F238E27FC236}">
                <a16:creationId xmlns:a16="http://schemas.microsoft.com/office/drawing/2014/main" id="{B72D2B58-CA70-4ABC-B5EC-2693D390E09D}"/>
              </a:ext>
            </a:extLst>
          </p:cNvPr>
          <p:cNvSpPr/>
          <p:nvPr/>
        </p:nvSpPr>
        <p:spPr>
          <a:xfrm rot="5400000">
            <a:off x="2548512" y="1998776"/>
            <a:ext cx="229288" cy="145775"/>
          </a:xfrm>
          <a:prstGeom prst="triangle">
            <a:avLst/>
          </a:prstGeom>
          <a:solidFill>
            <a:srgbClr val="432D73"/>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AU" sz="1000" dirty="0" err="1">
              <a:solidFill>
                <a:schemeClr val="bg1"/>
              </a:solidFill>
            </a:endParaRPr>
          </a:p>
        </p:txBody>
      </p:sp>
      <p:sp>
        <p:nvSpPr>
          <p:cNvPr id="31" name="TextBox 30">
            <a:extLst>
              <a:ext uri="{FF2B5EF4-FFF2-40B4-BE49-F238E27FC236}">
                <a16:creationId xmlns:a16="http://schemas.microsoft.com/office/drawing/2014/main" id="{0620B005-A41B-4ED2-8932-EA49F4CEE330}"/>
              </a:ext>
            </a:extLst>
          </p:cNvPr>
          <p:cNvSpPr txBox="1"/>
          <p:nvPr/>
        </p:nvSpPr>
        <p:spPr>
          <a:xfrm>
            <a:off x="827714" y="1939203"/>
            <a:ext cx="1627096" cy="3308598"/>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chemeClr val="bg1"/>
                </a:solidFill>
                <a:effectLst/>
                <a:uLnTx/>
                <a:uFillTx/>
                <a:latin typeface="Corbel" panose="020B0503020204020204"/>
                <a:ea typeface="+mn-ea"/>
                <a:cs typeface="+mn-cs"/>
              </a:rPr>
              <a:t>Each Taskforce</a:t>
            </a:r>
            <a:r>
              <a:rPr lang="en-AU" sz="1100" dirty="0">
                <a:solidFill>
                  <a:schemeClr val="bg1"/>
                </a:solidFill>
                <a:latin typeface="Corbel" panose="020B0503020204020204"/>
              </a:rPr>
              <a:t>e to </a:t>
            </a:r>
            <a:r>
              <a:rPr kumimoji="0" lang="en-AU" sz="1100" b="0" i="0" u="none" strike="noStrike" kern="1200" cap="none" spc="0" normalizeH="0" baseline="0" noProof="0" dirty="0">
                <a:ln>
                  <a:noFill/>
                </a:ln>
                <a:solidFill>
                  <a:schemeClr val="bg1"/>
                </a:solidFill>
                <a:effectLst/>
                <a:uLnTx/>
                <a:uFillTx/>
                <a:latin typeface="Corbel" panose="020B0503020204020204"/>
                <a:ea typeface="+mn-ea"/>
                <a:cs typeface="+mn-cs"/>
              </a:rPr>
              <a:t>create pop-up working groups as required to focus on deliverables, government initiatives we have partnered on, and actions that are a priority. </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schemeClr val="bg1"/>
              </a:solidFill>
              <a:effectLst/>
              <a:uLnTx/>
              <a:uFillTx/>
              <a:latin typeface="Corbel" panose="020B050302020402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chemeClr val="bg1"/>
                </a:solidFill>
                <a:effectLst/>
                <a:uLnTx/>
                <a:uFillTx/>
                <a:latin typeface="Corbel" panose="020B0503020204020204"/>
                <a:ea typeface="+mn-ea"/>
                <a:cs typeface="+mn-cs"/>
              </a:rPr>
              <a:t>These will include but not be limited to - government submissions, budget positions, policy papers, thought leadership, research, arranging guest speakers, university linkages, networking etc </a:t>
            </a:r>
          </a:p>
        </p:txBody>
      </p:sp>
      <p:sp>
        <p:nvSpPr>
          <p:cNvPr id="32" name="Title 2">
            <a:extLst>
              <a:ext uri="{FF2B5EF4-FFF2-40B4-BE49-F238E27FC236}">
                <a16:creationId xmlns:a16="http://schemas.microsoft.com/office/drawing/2014/main" id="{1BDAA264-1CE5-4342-BC0D-D55D1B7DD2DF}"/>
              </a:ext>
            </a:extLst>
          </p:cNvPr>
          <p:cNvSpPr txBox="1">
            <a:spLocks/>
          </p:cNvSpPr>
          <p:nvPr/>
        </p:nvSpPr>
        <p:spPr>
          <a:xfrm>
            <a:off x="740229" y="275959"/>
            <a:ext cx="10258878" cy="771832"/>
          </a:xfrm>
          <a:prstGeom prst="rect">
            <a:avLst/>
          </a:prstGeom>
        </p:spPr>
        <p:txBody>
          <a:bodyPr>
            <a:normAutofit fontScale="97500"/>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r>
              <a:rPr lang="en-AU" sz="4000" dirty="0"/>
              <a:t>IAQ taskforces and working groups</a:t>
            </a:r>
          </a:p>
        </p:txBody>
      </p:sp>
      <p:sp>
        <p:nvSpPr>
          <p:cNvPr id="33" name="Oval 32">
            <a:extLst>
              <a:ext uri="{FF2B5EF4-FFF2-40B4-BE49-F238E27FC236}">
                <a16:creationId xmlns:a16="http://schemas.microsoft.com/office/drawing/2014/main" id="{87D9E5DD-015D-46E3-B378-01D13A8EA6A2}"/>
              </a:ext>
            </a:extLst>
          </p:cNvPr>
          <p:cNvSpPr/>
          <p:nvPr/>
        </p:nvSpPr>
        <p:spPr>
          <a:xfrm>
            <a:off x="3587968" y="1750126"/>
            <a:ext cx="595019" cy="5950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descr="Viral with solid fill">
            <a:extLst>
              <a:ext uri="{FF2B5EF4-FFF2-40B4-BE49-F238E27FC236}">
                <a16:creationId xmlns:a16="http://schemas.microsoft.com/office/drawing/2014/main" id="{0F41D9E2-6E8D-4669-843E-B340081C70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56878" y="1786450"/>
            <a:ext cx="457200" cy="457200"/>
          </a:xfrm>
          <a:prstGeom prst="rect">
            <a:avLst/>
          </a:prstGeom>
        </p:spPr>
      </p:pic>
      <p:sp>
        <p:nvSpPr>
          <p:cNvPr id="35" name="Oval 34">
            <a:extLst>
              <a:ext uri="{FF2B5EF4-FFF2-40B4-BE49-F238E27FC236}">
                <a16:creationId xmlns:a16="http://schemas.microsoft.com/office/drawing/2014/main" id="{9EF5A1BA-9BF9-4A2D-B57D-AC743303A16C}"/>
              </a:ext>
            </a:extLst>
          </p:cNvPr>
          <p:cNvSpPr/>
          <p:nvPr/>
        </p:nvSpPr>
        <p:spPr>
          <a:xfrm>
            <a:off x="5885160" y="1763975"/>
            <a:ext cx="595019" cy="5950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Oval 35">
            <a:extLst>
              <a:ext uri="{FF2B5EF4-FFF2-40B4-BE49-F238E27FC236}">
                <a16:creationId xmlns:a16="http://schemas.microsoft.com/office/drawing/2014/main" id="{DC08834C-FD84-4FB9-AF94-DD57F9A5B64B}"/>
              </a:ext>
            </a:extLst>
          </p:cNvPr>
          <p:cNvSpPr/>
          <p:nvPr/>
        </p:nvSpPr>
        <p:spPr>
          <a:xfrm>
            <a:off x="8248763" y="1806851"/>
            <a:ext cx="595019" cy="59501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7" name="Graphic 36" descr="Circles with arrows with solid fill">
            <a:extLst>
              <a:ext uri="{FF2B5EF4-FFF2-40B4-BE49-F238E27FC236}">
                <a16:creationId xmlns:a16="http://schemas.microsoft.com/office/drawing/2014/main" id="{A559B5C4-44C9-434D-8FF8-E7FE9B3CE7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31103" y="1822621"/>
            <a:ext cx="477725" cy="477725"/>
          </a:xfrm>
          <a:prstGeom prst="rect">
            <a:avLst/>
          </a:prstGeom>
        </p:spPr>
      </p:pic>
      <p:pic>
        <p:nvPicPr>
          <p:cNvPr id="15" name="Graphic 14" descr="Cycle with people with solid fill">
            <a:extLst>
              <a:ext uri="{FF2B5EF4-FFF2-40B4-BE49-F238E27FC236}">
                <a16:creationId xmlns:a16="http://schemas.microsoft.com/office/drawing/2014/main" id="{64EEA185-36FE-4FEF-B003-FDDC3E1DC27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17684" y="1867170"/>
            <a:ext cx="433176" cy="433176"/>
          </a:xfrm>
          <a:prstGeom prst="rect">
            <a:avLst/>
          </a:prstGeom>
        </p:spPr>
      </p:pic>
      <p:sp>
        <p:nvSpPr>
          <p:cNvPr id="21" name="Rectangle 20">
            <a:extLst>
              <a:ext uri="{FF2B5EF4-FFF2-40B4-BE49-F238E27FC236}">
                <a16:creationId xmlns:a16="http://schemas.microsoft.com/office/drawing/2014/main" id="{938BB88A-2951-4C8A-9D3B-CDFAD6025584}"/>
              </a:ext>
            </a:extLst>
          </p:cNvPr>
          <p:cNvSpPr/>
          <p:nvPr/>
        </p:nvSpPr>
        <p:spPr>
          <a:xfrm>
            <a:off x="7669560" y="2479264"/>
            <a:ext cx="1548144" cy="665030"/>
          </a:xfrm>
          <a:prstGeom prst="rect">
            <a:avLst/>
          </a:prstGeom>
          <a:noFill/>
          <a:ln w="12700" cap="flat" cmpd="sng" algn="ctr">
            <a:noFill/>
            <a:prstDash val="solid"/>
            <a:miter lim="800000"/>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54000" tIns="54000" rIns="54000" bIns="54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dirty="0">
                <a:ln>
                  <a:noFill/>
                </a:ln>
                <a:solidFill>
                  <a:schemeClr val="bg1"/>
                </a:solidFill>
                <a:effectLst/>
                <a:uLnTx/>
                <a:uFillTx/>
                <a:latin typeface="+mj-lt"/>
                <a:ea typeface="+mn-ea"/>
                <a:cs typeface="+mn-cs"/>
              </a:rPr>
              <a:t>EPIQ</a:t>
            </a:r>
          </a:p>
        </p:txBody>
      </p:sp>
      <p:sp>
        <p:nvSpPr>
          <p:cNvPr id="40" name="Rectangle 39">
            <a:extLst>
              <a:ext uri="{FF2B5EF4-FFF2-40B4-BE49-F238E27FC236}">
                <a16:creationId xmlns:a16="http://schemas.microsoft.com/office/drawing/2014/main" id="{311829DE-2FE5-4D30-90AF-D0035C049ED0}"/>
              </a:ext>
            </a:extLst>
          </p:cNvPr>
          <p:cNvSpPr/>
          <p:nvPr/>
        </p:nvSpPr>
        <p:spPr>
          <a:xfrm>
            <a:off x="5101169" y="2479264"/>
            <a:ext cx="1892299" cy="565694"/>
          </a:xfrm>
          <a:prstGeom prst="rect">
            <a:avLst/>
          </a:prstGeom>
          <a:noFill/>
          <a:ln w="12700" cap="flat" cmpd="sng" algn="ctr">
            <a:noFill/>
            <a:prstDash val="solid"/>
            <a:miter lim="800000"/>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54000" tIns="54000" rIns="54000" bIns="54000" rtlCol="0" anchor="t"/>
          <a:lstStyle/>
          <a:p>
            <a:pPr marL="252000" marR="0" lvl="0" indent="0" algn="ctr" defTabSz="914400"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dirty="0">
                <a:ln>
                  <a:noFill/>
                </a:ln>
                <a:solidFill>
                  <a:schemeClr val="bg1"/>
                </a:solidFill>
                <a:effectLst/>
                <a:uLnTx/>
                <a:uFillTx/>
                <a:latin typeface="+mj-lt"/>
                <a:ea typeface="+mn-ea"/>
                <a:cs typeface="+mn-cs"/>
              </a:rPr>
              <a:t>Catalysing Infrastructure Transformation (CIT) </a:t>
            </a:r>
          </a:p>
        </p:txBody>
      </p:sp>
      <p:sp>
        <p:nvSpPr>
          <p:cNvPr id="42" name="Rectangle 41">
            <a:extLst>
              <a:ext uri="{FF2B5EF4-FFF2-40B4-BE49-F238E27FC236}">
                <a16:creationId xmlns:a16="http://schemas.microsoft.com/office/drawing/2014/main" id="{90A2ACB1-337C-4661-98D3-3719D959DEAB}"/>
              </a:ext>
            </a:extLst>
          </p:cNvPr>
          <p:cNvSpPr>
            <a:spLocks/>
          </p:cNvSpPr>
          <p:nvPr/>
        </p:nvSpPr>
        <p:spPr>
          <a:xfrm>
            <a:off x="2855759" y="2479264"/>
            <a:ext cx="1635224" cy="565694"/>
          </a:xfrm>
          <a:prstGeom prst="rect">
            <a:avLst/>
          </a:prstGeom>
          <a:noFill/>
          <a:ln w="12700" cap="flat" cmpd="sng" algn="ctr">
            <a:noFill/>
            <a:prstDash val="solid"/>
            <a:miter lim="800000"/>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54000" tIns="54000" rIns="54000" bIns="54000" rtlCol="0" anchor="t"/>
          <a:lstStyle/>
          <a:p>
            <a:pPr marL="216000" lvl="0" algn="ctr"/>
            <a:r>
              <a:rPr lang="en-AU" sz="1050" b="1" dirty="0">
                <a:solidFill>
                  <a:schemeClr val="bg1"/>
                </a:solidFill>
                <a:latin typeface="+mj-lt"/>
              </a:rPr>
              <a:t>Better Infrastructure Outcomes (BIO) </a:t>
            </a:r>
            <a:endParaRPr kumimoji="0" lang="en-AU" sz="1050" b="1" i="0" u="none" strike="noStrike" kern="1200" cap="none" spc="0" normalizeH="0" baseline="0" noProof="0" dirty="0">
              <a:ln>
                <a:noFill/>
              </a:ln>
              <a:solidFill>
                <a:schemeClr val="bg1"/>
              </a:solidFill>
              <a:effectLst/>
              <a:uLnTx/>
              <a:uFillTx/>
              <a:latin typeface="+mj-lt"/>
              <a:ea typeface="+mn-ea"/>
              <a:cs typeface="+mn-cs"/>
            </a:endParaRPr>
          </a:p>
        </p:txBody>
      </p:sp>
      <p:sp>
        <p:nvSpPr>
          <p:cNvPr id="54" name="TextBox 53">
            <a:extLst>
              <a:ext uri="{FF2B5EF4-FFF2-40B4-BE49-F238E27FC236}">
                <a16:creationId xmlns:a16="http://schemas.microsoft.com/office/drawing/2014/main" id="{F47E0147-4381-4ED1-9305-82804F567151}"/>
              </a:ext>
            </a:extLst>
          </p:cNvPr>
          <p:cNvSpPr txBox="1"/>
          <p:nvPr/>
        </p:nvSpPr>
        <p:spPr>
          <a:xfrm>
            <a:off x="5284342" y="3015967"/>
            <a:ext cx="1946417" cy="884916"/>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AU" sz="1000" dirty="0">
                <a:solidFill>
                  <a:schemeClr val="bg1"/>
                </a:solidFill>
                <a:latin typeface="Corbel" panose="020B0503020204020204"/>
              </a:rPr>
              <a:t>Focusing on the </a:t>
            </a:r>
            <a:r>
              <a:rPr kumimoji="0" lang="en-AU" sz="1000" b="0" i="0" u="none" strike="noStrike" kern="1200" cap="none" spc="0" normalizeH="0" baseline="0" noProof="0" dirty="0">
                <a:ln>
                  <a:noFill/>
                </a:ln>
                <a:solidFill>
                  <a:schemeClr val="bg1"/>
                </a:solidFill>
                <a:effectLst/>
                <a:uLnTx/>
                <a:uFillTx/>
                <a:latin typeface="Corbel" panose="020B0503020204020204"/>
                <a:ea typeface="+mn-ea"/>
                <a:cs typeface="+mn-cs"/>
              </a:rPr>
              <a:t>long-term, big picture opportunities to catalyse true transformation and connect the wider infrastructure system </a:t>
            </a:r>
          </a:p>
        </p:txBody>
      </p:sp>
      <p:sp>
        <p:nvSpPr>
          <p:cNvPr id="55" name="TextBox 54">
            <a:extLst>
              <a:ext uri="{FF2B5EF4-FFF2-40B4-BE49-F238E27FC236}">
                <a16:creationId xmlns:a16="http://schemas.microsoft.com/office/drawing/2014/main" id="{5E7763AB-2E55-4025-BB0C-C94EB625BF4B}"/>
              </a:ext>
            </a:extLst>
          </p:cNvPr>
          <p:cNvSpPr txBox="1"/>
          <p:nvPr/>
        </p:nvSpPr>
        <p:spPr>
          <a:xfrm>
            <a:off x="7576696" y="2967085"/>
            <a:ext cx="1946417" cy="1011328"/>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AU" sz="1000" dirty="0">
                <a:solidFill>
                  <a:schemeClr val="bg1"/>
                </a:solidFill>
                <a:latin typeface="Corbel" panose="020B0503020204020204"/>
              </a:rPr>
              <a:t>Giving a voice to and listening to the engine room of our industry, connecting across disciplines, working with the taskforces and other IAQ and into government </a:t>
            </a:r>
            <a:endParaRPr kumimoji="0" lang="en-AU" sz="1000" b="0" i="0" u="none" strike="noStrike" kern="1200" cap="none" spc="0" normalizeH="0" baseline="0" noProof="0" dirty="0">
              <a:ln>
                <a:noFill/>
              </a:ln>
              <a:solidFill>
                <a:schemeClr val="bg1"/>
              </a:solidFill>
              <a:effectLst/>
              <a:uLnTx/>
              <a:uFillTx/>
              <a:latin typeface="Corbel" panose="020B0503020204020204"/>
              <a:ea typeface="+mn-ea"/>
              <a:cs typeface="+mn-cs"/>
            </a:endParaRPr>
          </a:p>
        </p:txBody>
      </p:sp>
      <p:sp>
        <p:nvSpPr>
          <p:cNvPr id="53" name="TextBox 52">
            <a:extLst>
              <a:ext uri="{FF2B5EF4-FFF2-40B4-BE49-F238E27FC236}">
                <a16:creationId xmlns:a16="http://schemas.microsoft.com/office/drawing/2014/main" id="{B0D7A727-785D-454E-96B5-BADA2AC39803}"/>
              </a:ext>
            </a:extLst>
          </p:cNvPr>
          <p:cNvSpPr txBox="1">
            <a:spLocks/>
          </p:cNvSpPr>
          <p:nvPr/>
        </p:nvSpPr>
        <p:spPr>
          <a:xfrm>
            <a:off x="2869298" y="3015967"/>
            <a:ext cx="1991152" cy="631860"/>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AU" sz="1000" b="0" i="0" u="none" strike="noStrike" kern="1200" cap="none" spc="0" normalizeH="0" baseline="0" noProof="0" dirty="0">
                <a:ln>
                  <a:noFill/>
                </a:ln>
                <a:solidFill>
                  <a:schemeClr val="bg1"/>
                </a:solidFill>
                <a:effectLst/>
                <a:uLnTx/>
                <a:uFillTx/>
                <a:latin typeface="Corbel" panose="020B0503020204020204"/>
                <a:ea typeface="+mn-ea"/>
                <a:cs typeface="+mn-cs"/>
              </a:rPr>
              <a:t>Immediate focus on the issues impacting industry now and the current opportunities to be leveraged &amp; responded to.</a:t>
            </a:r>
          </a:p>
        </p:txBody>
      </p:sp>
      <p:sp>
        <p:nvSpPr>
          <p:cNvPr id="48" name="Rectangle: Rounded Corners 47">
            <a:extLst>
              <a:ext uri="{FF2B5EF4-FFF2-40B4-BE49-F238E27FC236}">
                <a16:creationId xmlns:a16="http://schemas.microsoft.com/office/drawing/2014/main" id="{74F445D9-4F5A-4AE0-8F61-E9893353571D}"/>
              </a:ext>
            </a:extLst>
          </p:cNvPr>
          <p:cNvSpPr/>
          <p:nvPr/>
        </p:nvSpPr>
        <p:spPr>
          <a:xfrm>
            <a:off x="2810231" y="3955991"/>
            <a:ext cx="6867989" cy="797024"/>
          </a:xfrm>
          <a:prstGeom prst="roundRect">
            <a:avLst>
              <a:gd name="adj" fmla="val 17064"/>
            </a:avLst>
          </a:prstGeom>
          <a:solidFill>
            <a:srgbClr val="246FA7"/>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AU" sz="1050" dirty="0" err="1">
              <a:solidFill>
                <a:schemeClr val="bg1"/>
              </a:solidFill>
            </a:endParaRPr>
          </a:p>
        </p:txBody>
      </p:sp>
      <p:sp>
        <p:nvSpPr>
          <p:cNvPr id="49" name="TextBox 48">
            <a:extLst>
              <a:ext uri="{FF2B5EF4-FFF2-40B4-BE49-F238E27FC236}">
                <a16:creationId xmlns:a16="http://schemas.microsoft.com/office/drawing/2014/main" id="{8AFDF0D8-B3A2-4A25-B61F-E9D4302D5F11}"/>
              </a:ext>
            </a:extLst>
          </p:cNvPr>
          <p:cNvSpPr txBox="1"/>
          <p:nvPr/>
        </p:nvSpPr>
        <p:spPr>
          <a:xfrm>
            <a:off x="5051867" y="4294258"/>
            <a:ext cx="1938753" cy="2539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dirty="0">
                <a:ln>
                  <a:noFill/>
                </a:ln>
                <a:solidFill>
                  <a:schemeClr val="bg1"/>
                </a:solidFill>
                <a:effectLst/>
                <a:uLnTx/>
                <a:uFillTx/>
                <a:ea typeface="+mn-ea"/>
                <a:cs typeface="+mn-cs"/>
              </a:rPr>
              <a:t>2032 Games working group</a:t>
            </a:r>
          </a:p>
        </p:txBody>
      </p:sp>
      <p:sp>
        <p:nvSpPr>
          <p:cNvPr id="50" name="Rectangle: Rounded Corners 49">
            <a:extLst>
              <a:ext uri="{FF2B5EF4-FFF2-40B4-BE49-F238E27FC236}">
                <a16:creationId xmlns:a16="http://schemas.microsoft.com/office/drawing/2014/main" id="{41F1FDD1-1793-43DA-89FE-3265D39FF0DD}"/>
              </a:ext>
            </a:extLst>
          </p:cNvPr>
          <p:cNvSpPr/>
          <p:nvPr/>
        </p:nvSpPr>
        <p:spPr>
          <a:xfrm>
            <a:off x="2810230" y="4802036"/>
            <a:ext cx="6867989" cy="771833"/>
          </a:xfrm>
          <a:prstGeom prst="roundRect">
            <a:avLst>
              <a:gd name="adj" fmla="val 15460"/>
            </a:avLst>
          </a:prstGeom>
          <a:solidFill>
            <a:srgbClr val="13A8B9"/>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AU" sz="1050" dirty="0" err="1">
              <a:solidFill>
                <a:schemeClr val="bg1"/>
              </a:solidFill>
            </a:endParaRPr>
          </a:p>
        </p:txBody>
      </p:sp>
      <p:sp>
        <p:nvSpPr>
          <p:cNvPr id="43" name="Oval 42">
            <a:extLst>
              <a:ext uri="{FF2B5EF4-FFF2-40B4-BE49-F238E27FC236}">
                <a16:creationId xmlns:a16="http://schemas.microsoft.com/office/drawing/2014/main" id="{CD891869-27EA-42BC-8A61-DA91F5981A1A}"/>
              </a:ext>
            </a:extLst>
          </p:cNvPr>
          <p:cNvSpPr/>
          <p:nvPr/>
        </p:nvSpPr>
        <p:spPr>
          <a:xfrm>
            <a:off x="3164600" y="4224271"/>
            <a:ext cx="349727" cy="34972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Oval 43">
            <a:extLst>
              <a:ext uri="{FF2B5EF4-FFF2-40B4-BE49-F238E27FC236}">
                <a16:creationId xmlns:a16="http://schemas.microsoft.com/office/drawing/2014/main" id="{E316F2BE-8BD1-488A-9DB0-343107B5E34E}"/>
              </a:ext>
            </a:extLst>
          </p:cNvPr>
          <p:cNvSpPr/>
          <p:nvPr/>
        </p:nvSpPr>
        <p:spPr>
          <a:xfrm>
            <a:off x="3391022" y="4224271"/>
            <a:ext cx="349727" cy="34972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Oval 44">
            <a:extLst>
              <a:ext uri="{FF2B5EF4-FFF2-40B4-BE49-F238E27FC236}">
                <a16:creationId xmlns:a16="http://schemas.microsoft.com/office/drawing/2014/main" id="{48691FB2-5046-422B-9EF2-479027F0907C}"/>
              </a:ext>
            </a:extLst>
          </p:cNvPr>
          <p:cNvSpPr/>
          <p:nvPr/>
        </p:nvSpPr>
        <p:spPr>
          <a:xfrm>
            <a:off x="3617444" y="4224271"/>
            <a:ext cx="349727" cy="34972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Oval 45">
            <a:extLst>
              <a:ext uri="{FF2B5EF4-FFF2-40B4-BE49-F238E27FC236}">
                <a16:creationId xmlns:a16="http://schemas.microsoft.com/office/drawing/2014/main" id="{D342BDD4-8F03-47D4-990B-9BBBF2B0B04A}"/>
              </a:ext>
            </a:extLst>
          </p:cNvPr>
          <p:cNvSpPr/>
          <p:nvPr/>
        </p:nvSpPr>
        <p:spPr>
          <a:xfrm>
            <a:off x="3843866" y="4224271"/>
            <a:ext cx="349727" cy="34972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Oval 46">
            <a:extLst>
              <a:ext uri="{FF2B5EF4-FFF2-40B4-BE49-F238E27FC236}">
                <a16:creationId xmlns:a16="http://schemas.microsoft.com/office/drawing/2014/main" id="{FDEC897A-FAE9-452E-8D53-42BD9F19799F}"/>
              </a:ext>
            </a:extLst>
          </p:cNvPr>
          <p:cNvSpPr/>
          <p:nvPr/>
        </p:nvSpPr>
        <p:spPr>
          <a:xfrm>
            <a:off x="4070288" y="4224271"/>
            <a:ext cx="349727" cy="34972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a:extLst>
              <a:ext uri="{FF2B5EF4-FFF2-40B4-BE49-F238E27FC236}">
                <a16:creationId xmlns:a16="http://schemas.microsoft.com/office/drawing/2014/main" id="{FB50FBA5-2277-4E51-BE86-6CD430F872CD}"/>
              </a:ext>
            </a:extLst>
          </p:cNvPr>
          <p:cNvSpPr/>
          <p:nvPr/>
        </p:nvSpPr>
        <p:spPr>
          <a:xfrm>
            <a:off x="3092708" y="4918771"/>
            <a:ext cx="5188282" cy="3921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AU" sz="1200" dirty="0">
                <a:solidFill>
                  <a:schemeClr val="bg1"/>
                </a:solidFill>
              </a:rPr>
              <a:t>Deliverables and Coordination between the Taskforces will be supported by a Policy &amp; Communications Officer (PCO) </a:t>
            </a:r>
          </a:p>
        </p:txBody>
      </p:sp>
    </p:spTree>
    <p:extLst>
      <p:ext uri="{BB962C8B-B14F-4D97-AF65-F5344CB8AC3E}">
        <p14:creationId xmlns:p14="http://schemas.microsoft.com/office/powerpoint/2010/main" val="2220039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F66B98-6FCB-4E18-B0DD-8DDD51489343}"/>
              </a:ext>
            </a:extLst>
          </p:cNvPr>
          <p:cNvSpPr txBox="1"/>
          <p:nvPr/>
        </p:nvSpPr>
        <p:spPr>
          <a:xfrm>
            <a:off x="638295" y="1822572"/>
            <a:ext cx="2426637" cy="1708160"/>
          </a:xfrm>
          <a:prstGeom prst="rect">
            <a:avLst/>
          </a:prstGeom>
          <a:noFill/>
        </p:spPr>
        <p:txBody>
          <a:bodyPr wrap="square" rtlCol="0">
            <a:spAutoFit/>
          </a:bodyPr>
          <a:lstStyle/>
          <a:p>
            <a:pPr>
              <a:spcAft>
                <a:spcPts val="1200"/>
              </a:spcAft>
            </a:pPr>
            <a:r>
              <a:rPr lang="en-AU" sz="1600" b="1" dirty="0"/>
              <a:t>IAQ thrives under two key income streams:</a:t>
            </a:r>
            <a:br>
              <a:rPr lang="en-AU" sz="1600" b="1" dirty="0"/>
            </a:br>
            <a:endParaRPr lang="en-AU" sz="1600" b="1" dirty="0"/>
          </a:p>
          <a:p>
            <a:pPr lvl="1">
              <a:spcAft>
                <a:spcPts val="1800"/>
              </a:spcAft>
            </a:pPr>
            <a:r>
              <a:rPr lang="en-AU" sz="1600" dirty="0"/>
              <a:t>Membership and</a:t>
            </a:r>
          </a:p>
          <a:p>
            <a:pPr lvl="1">
              <a:spcAft>
                <a:spcPts val="1800"/>
              </a:spcAft>
            </a:pPr>
            <a:r>
              <a:rPr lang="en-AU" sz="1600" dirty="0"/>
              <a:t>Industry Events</a:t>
            </a:r>
          </a:p>
        </p:txBody>
      </p:sp>
      <p:sp>
        <p:nvSpPr>
          <p:cNvPr id="3" name="Title 2">
            <a:extLst>
              <a:ext uri="{FF2B5EF4-FFF2-40B4-BE49-F238E27FC236}">
                <a16:creationId xmlns:a16="http://schemas.microsoft.com/office/drawing/2014/main" id="{D77B2780-CE5D-431D-95C3-87A32742F9D9}"/>
              </a:ext>
            </a:extLst>
          </p:cNvPr>
          <p:cNvSpPr>
            <a:spLocks noGrp="1"/>
          </p:cNvSpPr>
          <p:nvPr>
            <p:ph type="title"/>
          </p:nvPr>
        </p:nvSpPr>
        <p:spPr/>
        <p:txBody>
          <a:bodyPr>
            <a:normAutofit fontScale="90000"/>
          </a:bodyPr>
          <a:lstStyle/>
          <a:p>
            <a:r>
              <a:rPr lang="en-AU" dirty="0"/>
              <a:t>Business Plan - Financial</a:t>
            </a:r>
            <a:br>
              <a:rPr lang="en-AU" dirty="0"/>
            </a:br>
            <a:endParaRPr lang="en-AU" dirty="0"/>
          </a:p>
        </p:txBody>
      </p:sp>
      <p:sp>
        <p:nvSpPr>
          <p:cNvPr id="8" name="TextBox 7">
            <a:extLst>
              <a:ext uri="{FF2B5EF4-FFF2-40B4-BE49-F238E27FC236}">
                <a16:creationId xmlns:a16="http://schemas.microsoft.com/office/drawing/2014/main" id="{AD96100E-C1C7-40CD-994C-067C689F66F0}"/>
              </a:ext>
            </a:extLst>
          </p:cNvPr>
          <p:cNvSpPr txBox="1"/>
          <p:nvPr/>
        </p:nvSpPr>
        <p:spPr>
          <a:xfrm>
            <a:off x="6234223" y="1822572"/>
            <a:ext cx="2534092" cy="2308324"/>
          </a:xfrm>
          <a:prstGeom prst="rect">
            <a:avLst/>
          </a:prstGeom>
          <a:noFill/>
        </p:spPr>
        <p:txBody>
          <a:bodyPr wrap="square" rtlCol="0">
            <a:spAutoFit/>
          </a:bodyPr>
          <a:lstStyle/>
          <a:p>
            <a:pPr>
              <a:spcAft>
                <a:spcPts val="1200"/>
              </a:spcAft>
            </a:pPr>
            <a:r>
              <a:rPr lang="en-AU" sz="1600" dirty="0"/>
              <a:t>All profits gained through memberships and events are repurposed into Board agreed strategic initiatives and activities such as industry leading research and signature events that support our Business Plan Priority Areas.</a:t>
            </a:r>
          </a:p>
        </p:txBody>
      </p:sp>
      <p:grpSp>
        <p:nvGrpSpPr>
          <p:cNvPr id="9" name="Group 8">
            <a:extLst>
              <a:ext uri="{FF2B5EF4-FFF2-40B4-BE49-F238E27FC236}">
                <a16:creationId xmlns:a16="http://schemas.microsoft.com/office/drawing/2014/main" id="{A06473EE-0C6D-48B5-AFCF-79D4A11B99B4}"/>
              </a:ext>
            </a:extLst>
          </p:cNvPr>
          <p:cNvGrpSpPr/>
          <p:nvPr/>
        </p:nvGrpSpPr>
        <p:grpSpPr>
          <a:xfrm>
            <a:off x="554040" y="2621555"/>
            <a:ext cx="722744" cy="402585"/>
            <a:chOff x="5170276" y="3613140"/>
            <a:chExt cx="1163782" cy="648255"/>
          </a:xfrm>
        </p:grpSpPr>
        <p:sp>
          <p:nvSpPr>
            <p:cNvPr id="10" name="TextBox 9">
              <a:extLst>
                <a:ext uri="{FF2B5EF4-FFF2-40B4-BE49-F238E27FC236}">
                  <a16:creationId xmlns:a16="http://schemas.microsoft.com/office/drawing/2014/main" id="{109FE669-C8E9-4AE9-9244-AB60952DEEB0}"/>
                </a:ext>
              </a:extLst>
            </p:cNvPr>
            <p:cNvSpPr txBox="1"/>
            <p:nvPr/>
          </p:nvSpPr>
          <p:spPr>
            <a:xfrm>
              <a:off x="5170276" y="3613140"/>
              <a:ext cx="1163782" cy="545150"/>
            </a:xfrm>
            <a:prstGeom prst="rect">
              <a:avLst/>
            </a:prstGeom>
            <a:noFill/>
          </p:spPr>
          <p:txBody>
            <a:bodyPr wrap="square">
              <a:spAutoFit/>
            </a:bodyPr>
            <a:lstStyle/>
            <a:p>
              <a:pPr algn="ctr"/>
              <a:r>
                <a:rPr lang="en-AU" sz="1600" dirty="0">
                  <a:solidFill>
                    <a:srgbClr val="432D73"/>
                  </a:solidFill>
                </a:rPr>
                <a:t>1</a:t>
              </a:r>
            </a:p>
          </p:txBody>
        </p:sp>
        <p:sp>
          <p:nvSpPr>
            <p:cNvPr id="11" name="Oval 10">
              <a:extLst>
                <a:ext uri="{FF2B5EF4-FFF2-40B4-BE49-F238E27FC236}">
                  <a16:creationId xmlns:a16="http://schemas.microsoft.com/office/drawing/2014/main" id="{6DC058AD-D9F9-4AC5-B4EB-F1BD4BD611A4}"/>
                </a:ext>
              </a:extLst>
            </p:cNvPr>
            <p:cNvSpPr/>
            <p:nvPr/>
          </p:nvSpPr>
          <p:spPr>
            <a:xfrm>
              <a:off x="5445242" y="3658722"/>
              <a:ext cx="602673" cy="602673"/>
            </a:xfrm>
            <a:prstGeom prst="ellipse">
              <a:avLst/>
            </a:prstGeom>
            <a:noFill/>
            <a:ln>
              <a:solidFill>
                <a:srgbClr val="13A8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p>
          </p:txBody>
        </p:sp>
      </p:grpSp>
      <p:grpSp>
        <p:nvGrpSpPr>
          <p:cNvPr id="12" name="Group 11">
            <a:extLst>
              <a:ext uri="{FF2B5EF4-FFF2-40B4-BE49-F238E27FC236}">
                <a16:creationId xmlns:a16="http://schemas.microsoft.com/office/drawing/2014/main" id="{F48F5DFE-2728-4123-BBBF-D6C5A95740C4}"/>
              </a:ext>
            </a:extLst>
          </p:cNvPr>
          <p:cNvGrpSpPr/>
          <p:nvPr/>
        </p:nvGrpSpPr>
        <p:grpSpPr>
          <a:xfrm>
            <a:off x="554040" y="3154046"/>
            <a:ext cx="722744" cy="376686"/>
            <a:chOff x="5184677" y="4768282"/>
            <a:chExt cx="1163782" cy="606554"/>
          </a:xfrm>
        </p:grpSpPr>
        <p:sp>
          <p:nvSpPr>
            <p:cNvPr id="13" name="Oval 12">
              <a:extLst>
                <a:ext uri="{FF2B5EF4-FFF2-40B4-BE49-F238E27FC236}">
                  <a16:creationId xmlns:a16="http://schemas.microsoft.com/office/drawing/2014/main" id="{E6930584-BB50-4D69-ADCA-865348D58459}"/>
                </a:ext>
              </a:extLst>
            </p:cNvPr>
            <p:cNvSpPr/>
            <p:nvPr/>
          </p:nvSpPr>
          <p:spPr>
            <a:xfrm>
              <a:off x="5459643" y="4772163"/>
              <a:ext cx="602673" cy="602673"/>
            </a:xfrm>
            <a:prstGeom prst="ellipse">
              <a:avLst/>
            </a:prstGeom>
            <a:noFill/>
            <a:ln>
              <a:solidFill>
                <a:srgbClr val="13A8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p>
          </p:txBody>
        </p:sp>
        <p:sp>
          <p:nvSpPr>
            <p:cNvPr id="14" name="TextBox 13">
              <a:extLst>
                <a:ext uri="{FF2B5EF4-FFF2-40B4-BE49-F238E27FC236}">
                  <a16:creationId xmlns:a16="http://schemas.microsoft.com/office/drawing/2014/main" id="{70D8965D-CBEA-49D6-93A7-027C5FCC625C}"/>
                </a:ext>
              </a:extLst>
            </p:cNvPr>
            <p:cNvSpPr txBox="1"/>
            <p:nvPr/>
          </p:nvSpPr>
          <p:spPr>
            <a:xfrm>
              <a:off x="5184677" y="4768282"/>
              <a:ext cx="1163782" cy="545152"/>
            </a:xfrm>
            <a:prstGeom prst="rect">
              <a:avLst/>
            </a:prstGeom>
            <a:noFill/>
          </p:spPr>
          <p:txBody>
            <a:bodyPr wrap="square">
              <a:spAutoFit/>
            </a:bodyPr>
            <a:lstStyle/>
            <a:p>
              <a:pPr algn="ctr"/>
              <a:r>
                <a:rPr lang="en-AU" sz="1600" dirty="0">
                  <a:solidFill>
                    <a:srgbClr val="432D73"/>
                  </a:solidFill>
                </a:rPr>
                <a:t>2</a:t>
              </a:r>
            </a:p>
          </p:txBody>
        </p:sp>
      </p:grpSp>
      <p:sp>
        <p:nvSpPr>
          <p:cNvPr id="20" name="TextBox 19">
            <a:extLst>
              <a:ext uri="{FF2B5EF4-FFF2-40B4-BE49-F238E27FC236}">
                <a16:creationId xmlns:a16="http://schemas.microsoft.com/office/drawing/2014/main" id="{C4F8C00F-479A-4F43-9C58-201056EBF877}"/>
              </a:ext>
            </a:extLst>
          </p:cNvPr>
          <p:cNvSpPr txBox="1"/>
          <p:nvPr/>
        </p:nvSpPr>
        <p:spPr>
          <a:xfrm>
            <a:off x="9068373" y="1822572"/>
            <a:ext cx="2557755" cy="2308324"/>
          </a:xfrm>
          <a:prstGeom prst="rect">
            <a:avLst/>
          </a:prstGeom>
          <a:noFill/>
        </p:spPr>
        <p:txBody>
          <a:bodyPr wrap="square" rtlCol="0">
            <a:spAutoFit/>
          </a:bodyPr>
          <a:lstStyle/>
          <a:p>
            <a:pPr>
              <a:spcAft>
                <a:spcPts val="1200"/>
              </a:spcAft>
            </a:pPr>
            <a:r>
              <a:rPr lang="en-AU" sz="1600" dirty="0"/>
              <a:t>2022 is step change year for IAQ with the Board’s decisions to catalyse on our growing influence and membership base to engage fulltime resource/s to support policy development, research and communications. </a:t>
            </a:r>
          </a:p>
        </p:txBody>
      </p:sp>
      <p:sp>
        <p:nvSpPr>
          <p:cNvPr id="21" name="TextBox 20">
            <a:extLst>
              <a:ext uri="{FF2B5EF4-FFF2-40B4-BE49-F238E27FC236}">
                <a16:creationId xmlns:a16="http://schemas.microsoft.com/office/drawing/2014/main" id="{D00BA958-D8AA-43FD-9F28-5A6B537CBA31}"/>
              </a:ext>
            </a:extLst>
          </p:cNvPr>
          <p:cNvSpPr txBox="1"/>
          <p:nvPr/>
        </p:nvSpPr>
        <p:spPr>
          <a:xfrm>
            <a:off x="3382799" y="1822572"/>
            <a:ext cx="2563196" cy="2308324"/>
          </a:xfrm>
          <a:prstGeom prst="rect">
            <a:avLst/>
          </a:prstGeom>
          <a:noFill/>
        </p:spPr>
        <p:txBody>
          <a:bodyPr wrap="square" rtlCol="0">
            <a:spAutoFit/>
          </a:bodyPr>
          <a:lstStyle/>
          <a:p>
            <a:pPr>
              <a:spcAft>
                <a:spcPts val="1200"/>
              </a:spcAft>
            </a:pPr>
            <a:r>
              <a:rPr lang="en-AU" sz="1600" dirty="0"/>
              <a:t>IAQ is a not for profit organisation which operates under strong financial governance through the maintenance of a Board agreed cash reserve position which under pins the operation of our association.</a:t>
            </a:r>
          </a:p>
        </p:txBody>
      </p:sp>
      <p:cxnSp>
        <p:nvCxnSpPr>
          <p:cNvPr id="23" name="Straight Connector 22">
            <a:extLst>
              <a:ext uri="{FF2B5EF4-FFF2-40B4-BE49-F238E27FC236}">
                <a16:creationId xmlns:a16="http://schemas.microsoft.com/office/drawing/2014/main" id="{D72C2C56-6241-4B03-B02D-0089F28C2F79}"/>
              </a:ext>
            </a:extLst>
          </p:cNvPr>
          <p:cNvCxnSpPr/>
          <p:nvPr/>
        </p:nvCxnSpPr>
        <p:spPr>
          <a:xfrm>
            <a:off x="3232298" y="1622124"/>
            <a:ext cx="0" cy="31685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5D360D6-237D-41C2-9049-71004815D831}"/>
              </a:ext>
            </a:extLst>
          </p:cNvPr>
          <p:cNvCxnSpPr/>
          <p:nvPr/>
        </p:nvCxnSpPr>
        <p:spPr>
          <a:xfrm>
            <a:off x="6078279" y="1622124"/>
            <a:ext cx="0" cy="31685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8051D56-5282-468C-AD28-580CD48D9003}"/>
              </a:ext>
            </a:extLst>
          </p:cNvPr>
          <p:cNvCxnSpPr/>
          <p:nvPr/>
        </p:nvCxnSpPr>
        <p:spPr>
          <a:xfrm>
            <a:off x="8924260" y="1622124"/>
            <a:ext cx="0" cy="31685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F5441F9-966C-4475-9E76-51C57F7CE622}"/>
              </a:ext>
            </a:extLst>
          </p:cNvPr>
          <p:cNvCxnSpPr/>
          <p:nvPr/>
        </p:nvCxnSpPr>
        <p:spPr>
          <a:xfrm>
            <a:off x="11770241" y="1622124"/>
            <a:ext cx="0" cy="316850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69594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toX0fFwD7Z40olkZKKw8Eg"/>
</p:tagLst>
</file>

<file path=ppt/theme/theme1.xml><?xml version="1.0" encoding="utf-8"?>
<a:theme xmlns:a="http://schemas.openxmlformats.org/drawingml/2006/main" name="Office Theme">
  <a:themeElements>
    <a:clrScheme name="IAQ COLOURS">
      <a:dk1>
        <a:srgbClr val="293078"/>
      </a:dk1>
      <a:lt1>
        <a:srgbClr val="FFFFFF"/>
      </a:lt1>
      <a:dk2>
        <a:srgbClr val="28ABE2"/>
      </a:dk2>
      <a:lt2>
        <a:srgbClr val="E7E6E6"/>
      </a:lt2>
      <a:accent1>
        <a:srgbClr val="00A69C"/>
      </a:accent1>
      <a:accent2>
        <a:srgbClr val="6DAF2F"/>
      </a:accent2>
      <a:accent3>
        <a:srgbClr val="A5A5A5"/>
      </a:accent3>
      <a:accent4>
        <a:srgbClr val="293078"/>
      </a:accent4>
      <a:accent5>
        <a:srgbClr val="28ABE2"/>
      </a:accent5>
      <a:accent6>
        <a:srgbClr val="6DAF2F"/>
      </a:accent6>
      <a:hlink>
        <a:srgbClr val="293078"/>
      </a:hlink>
      <a:folHlink>
        <a:srgbClr val="28ABE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AQ_Presentation_Template-3" id="{593CC9FC-3383-8F48-9967-8F60BC57DAFF}" vid="{8B723809-A0E0-B442-8B38-48C803888450}"/>
    </a:ext>
  </a:extLst>
</a:theme>
</file>

<file path=ppt/theme/theme2.xml><?xml version="1.0" encoding="utf-8"?>
<a:theme xmlns:a="http://schemas.openxmlformats.org/drawingml/2006/main" name="1_Office Theme">
  <a:themeElements>
    <a:clrScheme name="IAQ Colours">
      <a:dk1>
        <a:srgbClr val="2D389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AQ_Presentation_Template-3" id="{593CC9FC-3383-8F48-9967-8F60BC57DAFF}" vid="{C5A14C83-1596-9141-83C1-43F6D7814BF0}"/>
    </a:ext>
  </a:extLst>
</a:theme>
</file>

<file path=ppt/theme/theme3.xml><?xml version="1.0" encoding="utf-8"?>
<a:theme xmlns:a="http://schemas.openxmlformats.org/drawingml/2006/main" name="2_Office Theme">
  <a:themeElements>
    <a:clrScheme name="IAQ Colours">
      <a:dk1>
        <a:srgbClr val="2D389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AQ_Presentation_Template-3" id="{593CC9FC-3383-8F48-9967-8F60BC57DAFF}" vid="{061CB98A-6232-5947-BDAE-BAE5A771151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IAQ_Presentation_Template-3</Template>
  <TotalTime>5517</TotalTime>
  <Words>1666</Words>
  <Application>Microsoft Office PowerPoint</Application>
  <PresentationFormat>Widescreen</PresentationFormat>
  <Paragraphs>164</Paragraphs>
  <Slides>11</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11</vt:i4>
      </vt:variant>
    </vt:vector>
  </HeadingPairs>
  <TitlesOfParts>
    <vt:vector size="18" baseType="lpstr">
      <vt:lpstr>Arial</vt:lpstr>
      <vt:lpstr>Calibri</vt:lpstr>
      <vt:lpstr>Corbel</vt:lpstr>
      <vt:lpstr>Webdings</vt:lpstr>
      <vt:lpstr>Office Theme</vt:lpstr>
      <vt:lpstr>1_Office Theme</vt:lpstr>
      <vt:lpstr>2_Office Theme</vt:lpstr>
      <vt:lpstr>PowerPoint Presentation</vt:lpstr>
      <vt:lpstr>PowerPoint Presentation</vt:lpstr>
      <vt:lpstr>Our purpose</vt:lpstr>
      <vt:lpstr>2022 </vt:lpstr>
      <vt:lpstr>2022 - priority areas</vt:lpstr>
      <vt:lpstr>Our 2022 outcome areas</vt:lpstr>
      <vt:lpstr>IAQ operating framework </vt:lpstr>
      <vt:lpstr>PowerPoint Presentation</vt:lpstr>
      <vt:lpstr>Business Plan - Financial </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Kim Ellis</dc:creator>
  <cp:lastModifiedBy>Kim Ellis</cp:lastModifiedBy>
  <cp:revision>81</cp:revision>
  <dcterms:created xsi:type="dcterms:W3CDTF">2020-10-26T01:46:34Z</dcterms:created>
  <dcterms:modified xsi:type="dcterms:W3CDTF">2022-03-14T10:06:19Z</dcterms:modified>
</cp:coreProperties>
</file>